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7" r:id="rId2"/>
    <p:sldId id="300" r:id="rId3"/>
    <p:sldId id="288" r:id="rId4"/>
    <p:sldId id="298" r:id="rId5"/>
    <p:sldId id="289" r:id="rId6"/>
    <p:sldId id="297" r:id="rId7"/>
    <p:sldId id="257" r:id="rId8"/>
    <p:sldId id="258" r:id="rId9"/>
    <p:sldId id="262" r:id="rId10"/>
    <p:sldId id="268" r:id="rId11"/>
    <p:sldId id="284" r:id="rId12"/>
    <p:sldId id="292" r:id="rId13"/>
    <p:sldId id="290" r:id="rId14"/>
    <p:sldId id="291" r:id="rId15"/>
    <p:sldId id="294" r:id="rId16"/>
    <p:sldId id="296" r:id="rId17"/>
    <p:sldId id="286" r:id="rId18"/>
    <p:sldId id="259" r:id="rId19"/>
    <p:sldId id="260" r:id="rId20"/>
    <p:sldId id="261" r:id="rId21"/>
    <p:sldId id="299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B4F"/>
    <a:srgbClr val="CE8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7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346772-DC27-433E-9B5D-60F39BBD607C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A89E459-CDB0-4CB5-86B8-C67BCBC8925D}">
      <dgm:prSet phldrT="[Text]" custT="1"/>
      <dgm:spPr>
        <a:solidFill>
          <a:srgbClr val="DFBB4F"/>
        </a:solidFill>
        <a:ln>
          <a:solidFill>
            <a:srgbClr val="CE8E13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Feeling ‘REAL’ Loved</a:t>
          </a:r>
          <a:endParaRPr lang="en-GB" sz="2400" b="1" dirty="0">
            <a:solidFill>
              <a:schemeClr val="tx1"/>
            </a:solidFill>
          </a:endParaRPr>
        </a:p>
      </dgm:t>
    </dgm:pt>
    <dgm:pt modelId="{5930F5D9-CBE9-4711-ACF7-6C2F52855582}" type="parTrans" cxnId="{935431B1-849B-4CE5-83B9-E241582C3501}">
      <dgm:prSet/>
      <dgm:spPr/>
      <dgm:t>
        <a:bodyPr/>
        <a:lstStyle/>
        <a:p>
          <a:endParaRPr lang="en-GB"/>
        </a:p>
      </dgm:t>
    </dgm:pt>
    <dgm:pt modelId="{161F86A6-720F-46BA-968D-67166F3160FD}" type="sibTrans" cxnId="{935431B1-849B-4CE5-83B9-E241582C3501}">
      <dgm:prSet/>
      <dgm:spPr/>
      <dgm:t>
        <a:bodyPr/>
        <a:lstStyle/>
        <a:p>
          <a:endParaRPr lang="en-GB"/>
        </a:p>
      </dgm:t>
    </dgm:pt>
    <dgm:pt modelId="{8CDF6C0B-B8AE-45E7-B3E8-D05AB79C1980}">
      <dgm:prSet phldrT="[Text]" custT="1"/>
      <dgm:spPr>
        <a:solidFill>
          <a:srgbClr val="DFBB4F"/>
        </a:solidFill>
        <a:ln>
          <a:solidFill>
            <a:srgbClr val="CE8E13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‘REAL’ Loving others</a:t>
          </a:r>
          <a:endParaRPr lang="en-GB" sz="2400" b="1" dirty="0">
            <a:solidFill>
              <a:schemeClr val="tx1"/>
            </a:solidFill>
          </a:endParaRPr>
        </a:p>
      </dgm:t>
    </dgm:pt>
    <dgm:pt modelId="{3E75767B-A369-4999-B544-8EDBE30C8C80}" type="parTrans" cxnId="{878B9CEF-405A-47CE-866B-9AEB13DBD976}">
      <dgm:prSet/>
      <dgm:spPr/>
      <dgm:t>
        <a:bodyPr/>
        <a:lstStyle/>
        <a:p>
          <a:endParaRPr lang="en-GB"/>
        </a:p>
      </dgm:t>
    </dgm:pt>
    <dgm:pt modelId="{81F7282F-46E9-40C0-9A0C-3ACEB8263253}" type="sibTrans" cxnId="{878B9CEF-405A-47CE-866B-9AEB13DBD976}">
      <dgm:prSet/>
      <dgm:spPr/>
      <dgm:t>
        <a:bodyPr/>
        <a:lstStyle/>
        <a:p>
          <a:endParaRPr lang="en-GB"/>
        </a:p>
      </dgm:t>
    </dgm:pt>
    <dgm:pt modelId="{0288B8A7-81EF-434B-AC86-3D8192E3CCF2}">
      <dgm:prSet phldrT="[Text]" custT="1"/>
      <dgm:spPr>
        <a:solidFill>
          <a:srgbClr val="DFBB4F"/>
        </a:solidFill>
        <a:ln>
          <a:solidFill>
            <a:srgbClr val="CE8E13"/>
          </a:solidFill>
        </a:ln>
      </dgm:spPr>
      <dgm:t>
        <a:bodyPr/>
        <a:lstStyle/>
        <a:p>
          <a:r>
            <a:rPr lang="en-GB" sz="2000" b="1" dirty="0" smtClean="0">
              <a:solidFill>
                <a:schemeClr val="tx1"/>
              </a:solidFill>
            </a:rPr>
            <a:t>Being Responsible</a:t>
          </a:r>
          <a:endParaRPr lang="en-GB" sz="2000" b="1" dirty="0">
            <a:solidFill>
              <a:schemeClr val="tx1"/>
            </a:solidFill>
          </a:endParaRPr>
        </a:p>
      </dgm:t>
    </dgm:pt>
    <dgm:pt modelId="{91A08CF9-67A2-4D9E-911A-B02D42418057}" type="parTrans" cxnId="{9BD8F042-E35D-4B9A-A88F-4A126415ADF0}">
      <dgm:prSet/>
      <dgm:spPr/>
      <dgm:t>
        <a:bodyPr/>
        <a:lstStyle/>
        <a:p>
          <a:endParaRPr lang="en-GB"/>
        </a:p>
      </dgm:t>
    </dgm:pt>
    <dgm:pt modelId="{F06EA2DF-6B18-4D8C-BEA1-47D674890A0F}" type="sibTrans" cxnId="{9BD8F042-E35D-4B9A-A88F-4A126415ADF0}">
      <dgm:prSet/>
      <dgm:spPr/>
      <dgm:t>
        <a:bodyPr/>
        <a:lstStyle/>
        <a:p>
          <a:endParaRPr lang="en-GB"/>
        </a:p>
      </dgm:t>
    </dgm:pt>
    <dgm:pt modelId="{3BC8AA74-1F8B-4222-81CC-1190CDFA70E7}">
      <dgm:prSet phldrT="[Text]" custT="1"/>
      <dgm:spPr/>
      <dgm:t>
        <a:bodyPr/>
        <a:lstStyle/>
        <a:p>
          <a:r>
            <a:rPr lang="en-GB" sz="3600" dirty="0" smtClean="0">
              <a:solidFill>
                <a:srgbClr val="DFBB4F"/>
              </a:solidFill>
            </a:rPr>
            <a:t>REAL </a:t>
          </a:r>
          <a:r>
            <a:rPr lang="en-GB" sz="3600" smtClean="0">
              <a:solidFill>
                <a:srgbClr val="DFBB4F"/>
              </a:solidFill>
            </a:rPr>
            <a:t>Happiness – has </a:t>
          </a:r>
          <a:r>
            <a:rPr lang="en-GB" sz="3600" dirty="0" smtClean="0">
              <a:solidFill>
                <a:srgbClr val="DFBB4F"/>
              </a:solidFill>
            </a:rPr>
            <a:t>to be earned</a:t>
          </a:r>
          <a:endParaRPr lang="en-GB" sz="3600" dirty="0">
            <a:solidFill>
              <a:srgbClr val="DFBB4F"/>
            </a:solidFill>
          </a:endParaRPr>
        </a:p>
      </dgm:t>
    </dgm:pt>
    <dgm:pt modelId="{2D293D3B-6B10-43A3-A55B-9089D263AFFB}" type="parTrans" cxnId="{7DDDC608-D66F-44F2-95AA-39E2689976D0}">
      <dgm:prSet/>
      <dgm:spPr/>
      <dgm:t>
        <a:bodyPr/>
        <a:lstStyle/>
        <a:p>
          <a:endParaRPr lang="en-GB"/>
        </a:p>
      </dgm:t>
    </dgm:pt>
    <dgm:pt modelId="{B1AF5269-C55A-45F3-A8FD-C8FDBA8D1815}" type="sibTrans" cxnId="{7DDDC608-D66F-44F2-95AA-39E2689976D0}">
      <dgm:prSet/>
      <dgm:spPr/>
      <dgm:t>
        <a:bodyPr/>
        <a:lstStyle/>
        <a:p>
          <a:endParaRPr lang="en-GB"/>
        </a:p>
      </dgm:t>
    </dgm:pt>
    <dgm:pt modelId="{E2BF3D64-85E3-4163-8897-FA76E6E60728}" type="pres">
      <dgm:prSet presAssocID="{A3346772-DC27-433E-9B5D-60F39BBD607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719E98C-74BA-4964-8488-64AF8C23527C}" type="pres">
      <dgm:prSet presAssocID="{A3346772-DC27-433E-9B5D-60F39BBD607C}" presName="ellipse" presStyleLbl="trBgShp" presStyleIdx="0" presStyleCnt="1"/>
      <dgm:spPr/>
    </dgm:pt>
    <dgm:pt modelId="{49EE123F-94AB-46AC-B5F6-ACF961D9E58D}" type="pres">
      <dgm:prSet presAssocID="{A3346772-DC27-433E-9B5D-60F39BBD607C}" presName="arrow1" presStyleLbl="fgShp" presStyleIdx="0" presStyleCnt="1"/>
      <dgm:spPr>
        <a:solidFill>
          <a:srgbClr val="DFBB4F"/>
        </a:solidFill>
        <a:ln>
          <a:solidFill>
            <a:srgbClr val="CE8E13"/>
          </a:solidFill>
        </a:ln>
      </dgm:spPr>
    </dgm:pt>
    <dgm:pt modelId="{7B34CF8B-5584-4EE4-A609-2FE69850377A}" type="pres">
      <dgm:prSet presAssocID="{A3346772-DC27-433E-9B5D-60F39BBD607C}" presName="rectangle" presStyleLbl="revTx" presStyleIdx="0" presStyleCnt="1" custScaleX="1955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B2C4E6-882F-4D8B-B57E-97C4D9D0E169}" type="pres">
      <dgm:prSet presAssocID="{8CDF6C0B-B8AE-45E7-B3E8-D05AB79C1980}" presName="item1" presStyleLbl="node1" presStyleIdx="0" presStyleCnt="3" custScaleX="160131" custScaleY="124980" custLinFactNeighborX="-9575" custLinFactNeighborY="-220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77160A-56C3-464A-B6C2-AE0A6CC6D29B}" type="pres">
      <dgm:prSet presAssocID="{0288B8A7-81EF-434B-AC86-3D8192E3CCF2}" presName="item2" presStyleLbl="node1" presStyleIdx="1" presStyleCnt="3" custLinFactX="22425" custLinFactNeighborX="100000" custLinFactNeighborY="-2744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53F2C3-4A88-4353-A746-B1FA83493A59}" type="pres">
      <dgm:prSet presAssocID="{3BC8AA74-1F8B-4222-81CC-1190CDFA70E7}" presName="item3" presStyleLbl="node1" presStyleIdx="2" presStyleCnt="3" custScaleX="116486" custLinFactNeighborX="-98592" custLinFactNeighborY="-32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0D47B2-19BC-4238-83DA-46C7B0B3D755}" type="pres">
      <dgm:prSet presAssocID="{A3346772-DC27-433E-9B5D-60F39BBD607C}" presName="funnel" presStyleLbl="trAlignAcc1" presStyleIdx="0" presStyleCnt="1" custLinFactNeighborX="-912" custLinFactNeighborY="10"/>
      <dgm:spPr>
        <a:ln>
          <a:solidFill>
            <a:schemeClr val="bg1">
              <a:lumMod val="50000"/>
            </a:schemeClr>
          </a:solidFill>
        </a:ln>
      </dgm:spPr>
    </dgm:pt>
  </dgm:ptLst>
  <dgm:cxnLst>
    <dgm:cxn modelId="{9BD8F042-E35D-4B9A-A88F-4A126415ADF0}" srcId="{A3346772-DC27-433E-9B5D-60F39BBD607C}" destId="{0288B8A7-81EF-434B-AC86-3D8192E3CCF2}" srcOrd="2" destOrd="0" parTransId="{91A08CF9-67A2-4D9E-911A-B02D42418057}" sibTransId="{F06EA2DF-6B18-4D8C-BEA1-47D674890A0F}"/>
    <dgm:cxn modelId="{976EDF85-C391-4AB0-B25D-DA2331375DC5}" type="presOf" srcId="{0288B8A7-81EF-434B-AC86-3D8192E3CCF2}" destId="{C6B2C4E6-882F-4D8B-B57E-97C4D9D0E169}" srcOrd="0" destOrd="0" presId="urn:microsoft.com/office/officeart/2005/8/layout/funnel1"/>
    <dgm:cxn modelId="{878B9CEF-405A-47CE-866B-9AEB13DBD976}" srcId="{A3346772-DC27-433E-9B5D-60F39BBD607C}" destId="{8CDF6C0B-B8AE-45E7-B3E8-D05AB79C1980}" srcOrd="1" destOrd="0" parTransId="{3E75767B-A369-4999-B544-8EDBE30C8C80}" sibTransId="{81F7282F-46E9-40C0-9A0C-3ACEB8263253}"/>
    <dgm:cxn modelId="{935431B1-849B-4CE5-83B9-E241582C3501}" srcId="{A3346772-DC27-433E-9B5D-60F39BBD607C}" destId="{6A89E459-CDB0-4CB5-86B8-C67BCBC8925D}" srcOrd="0" destOrd="0" parTransId="{5930F5D9-CBE9-4711-ACF7-6C2F52855582}" sibTransId="{161F86A6-720F-46BA-968D-67166F3160FD}"/>
    <dgm:cxn modelId="{463B6FA5-77AA-40C0-83A3-2EA704197D84}" type="presOf" srcId="{6A89E459-CDB0-4CB5-86B8-C67BCBC8925D}" destId="{D653F2C3-4A88-4353-A746-B1FA83493A59}" srcOrd="0" destOrd="0" presId="urn:microsoft.com/office/officeart/2005/8/layout/funnel1"/>
    <dgm:cxn modelId="{EA754735-1C4F-4170-B7B3-27344BDDF65C}" type="presOf" srcId="{3BC8AA74-1F8B-4222-81CC-1190CDFA70E7}" destId="{7B34CF8B-5584-4EE4-A609-2FE69850377A}" srcOrd="0" destOrd="0" presId="urn:microsoft.com/office/officeart/2005/8/layout/funnel1"/>
    <dgm:cxn modelId="{45CA341F-1B8F-4738-A295-FC1468192580}" type="presOf" srcId="{A3346772-DC27-433E-9B5D-60F39BBD607C}" destId="{E2BF3D64-85E3-4163-8897-FA76E6E60728}" srcOrd="0" destOrd="0" presId="urn:microsoft.com/office/officeart/2005/8/layout/funnel1"/>
    <dgm:cxn modelId="{C9F9CE3C-2106-4EF6-86B4-B6DE7754E229}" type="presOf" srcId="{8CDF6C0B-B8AE-45E7-B3E8-D05AB79C1980}" destId="{A977160A-56C3-464A-B6C2-AE0A6CC6D29B}" srcOrd="0" destOrd="0" presId="urn:microsoft.com/office/officeart/2005/8/layout/funnel1"/>
    <dgm:cxn modelId="{7DDDC608-D66F-44F2-95AA-39E2689976D0}" srcId="{A3346772-DC27-433E-9B5D-60F39BBD607C}" destId="{3BC8AA74-1F8B-4222-81CC-1190CDFA70E7}" srcOrd="3" destOrd="0" parTransId="{2D293D3B-6B10-43A3-A55B-9089D263AFFB}" sibTransId="{B1AF5269-C55A-45F3-A8FD-C8FDBA8D1815}"/>
    <dgm:cxn modelId="{0E8F9968-1B90-48E5-BF29-552AD05073F0}" type="presParOf" srcId="{E2BF3D64-85E3-4163-8897-FA76E6E60728}" destId="{E719E98C-74BA-4964-8488-64AF8C23527C}" srcOrd="0" destOrd="0" presId="urn:microsoft.com/office/officeart/2005/8/layout/funnel1"/>
    <dgm:cxn modelId="{A541B5AF-D78D-4F59-B876-84DA74ADA87F}" type="presParOf" srcId="{E2BF3D64-85E3-4163-8897-FA76E6E60728}" destId="{49EE123F-94AB-46AC-B5F6-ACF961D9E58D}" srcOrd="1" destOrd="0" presId="urn:microsoft.com/office/officeart/2005/8/layout/funnel1"/>
    <dgm:cxn modelId="{1D693A23-6F8A-4DD4-831C-06F2320EB262}" type="presParOf" srcId="{E2BF3D64-85E3-4163-8897-FA76E6E60728}" destId="{7B34CF8B-5584-4EE4-A609-2FE69850377A}" srcOrd="2" destOrd="0" presId="urn:microsoft.com/office/officeart/2005/8/layout/funnel1"/>
    <dgm:cxn modelId="{F0F2B7D5-81C9-4E3D-A04A-531862FA8F57}" type="presParOf" srcId="{E2BF3D64-85E3-4163-8897-FA76E6E60728}" destId="{C6B2C4E6-882F-4D8B-B57E-97C4D9D0E169}" srcOrd="3" destOrd="0" presId="urn:microsoft.com/office/officeart/2005/8/layout/funnel1"/>
    <dgm:cxn modelId="{4468F04F-ABED-469F-9353-AEBA25AF03B7}" type="presParOf" srcId="{E2BF3D64-85E3-4163-8897-FA76E6E60728}" destId="{A977160A-56C3-464A-B6C2-AE0A6CC6D29B}" srcOrd="4" destOrd="0" presId="urn:microsoft.com/office/officeart/2005/8/layout/funnel1"/>
    <dgm:cxn modelId="{EED4E19D-B23C-4B03-B1D4-F9084A291CCE}" type="presParOf" srcId="{E2BF3D64-85E3-4163-8897-FA76E6E60728}" destId="{D653F2C3-4A88-4353-A746-B1FA83493A59}" srcOrd="5" destOrd="0" presId="urn:microsoft.com/office/officeart/2005/8/layout/funnel1"/>
    <dgm:cxn modelId="{9A686C5D-5104-4A93-8D74-36828B342C55}" type="presParOf" srcId="{E2BF3D64-85E3-4163-8897-FA76E6E60728}" destId="{730D47B2-19BC-4238-83DA-46C7B0B3D755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997A7-6D6A-4138-BB58-FE8A2B147322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2FE2C-165B-4554-A4C7-25CEFD62847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201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DC752-AF93-4DB0-8570-FA1A1B8F6745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4FF6D-D9F0-45DC-AD85-D3A6F2DEAD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67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4FF6D-D9F0-45DC-AD85-D3A6F2DEAD2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4FF6D-D9F0-45DC-AD85-D3A6F2DEAD2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4FF6D-D9F0-45DC-AD85-D3A6F2DEAD2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4FF6D-D9F0-45DC-AD85-D3A6F2DEAD2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09A1C-87FD-4360-BFA1-47A63E13B88E}" type="datetimeFigureOut">
              <a:rPr lang="en-GB" smtClean="0"/>
              <a:pPr/>
              <a:t>02/09/2014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3EA44-09F2-4AFF-A9B7-B4A015FB4BF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alloveuk.com/books/offers/real-love-marriage-and-40-day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DFBB4F"/>
                </a:solidFill>
              </a:rPr>
              <a:t>Lead your Property Business from the Heart</a:t>
            </a:r>
            <a:endParaRPr lang="en-GB" dirty="0">
              <a:solidFill>
                <a:srgbClr val="DFBB4F"/>
              </a:solidFill>
            </a:endParaRPr>
          </a:p>
        </p:txBody>
      </p:sp>
      <p:pic>
        <p:nvPicPr>
          <p:cNvPr id="11" name="Picture 10" descr="transparent_logo_coach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46856" y="1700808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67544" y="269776"/>
            <a:ext cx="8229600" cy="1143000"/>
          </a:xfrm>
          <a:prstGeom prst="rect">
            <a:avLst/>
          </a:prstGeom>
          <a:gradFill flip="none"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 Ingredients of REAL </a:t>
            </a:r>
            <a:r>
              <a:rPr lang="en-GB" sz="4400" dirty="0" smtClean="0">
                <a:latin typeface="+mj-lt"/>
                <a:ea typeface="+mj-ea"/>
                <a:cs typeface="+mj-cs"/>
              </a:rPr>
              <a:t>Happiness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Imitation Love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06688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sz="4400" dirty="0" smtClean="0">
                <a:solidFill>
                  <a:srgbClr val="DFBB4F"/>
                </a:solidFill>
              </a:rPr>
              <a:t>Praise</a:t>
            </a:r>
          </a:p>
          <a:p>
            <a:r>
              <a:rPr lang="en-GB" sz="4400" dirty="0" smtClean="0">
                <a:solidFill>
                  <a:srgbClr val="DFBB4F"/>
                </a:solidFill>
              </a:rPr>
              <a:t>Power</a:t>
            </a:r>
          </a:p>
          <a:p>
            <a:r>
              <a:rPr lang="en-GB" sz="4400" dirty="0" smtClean="0">
                <a:solidFill>
                  <a:srgbClr val="DFBB4F"/>
                </a:solidFill>
              </a:rPr>
              <a:t>Pleasure</a:t>
            </a:r>
          </a:p>
          <a:p>
            <a:r>
              <a:rPr lang="en-GB" sz="4400" dirty="0" smtClean="0">
                <a:solidFill>
                  <a:srgbClr val="DFBB4F"/>
                </a:solidFill>
              </a:rPr>
              <a:t>Safety</a:t>
            </a:r>
            <a:endParaRPr lang="en-GB" sz="44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sp>
        <p:nvSpPr>
          <p:cNvPr id="13314" name="AutoShape 2" descr="data:image/jpeg;base64,/9j/4AAQSkZJRgABAQAAAQABAAD/2wCEAAkGBxQTEhUSExIWFBQXGBcYFxcYFRwWGBcXFhgXFxcdFBUYHSggGBomGxUUITEhJykrLy4uGB8zODMsNygtLysBCgoKBQUFDgUFDisZExkrKysrKysrKysrKysrKysrKysrKysrKysrKysrKysrKysrKysrKysrKysrKysrKysrK//AABEIAKoBKQMBIgACEQEDEQH/xAAcAAEAAQUBAQAAAAAAAAAAAAAABQIDBAYHCAH/xABCEAACAQIDBAgEAwYEBQUAAAABAgADEQQSIQUxQVEGEyJhcYGR8AcyobEUUsEjM0Ji0eEkcoKiFVOys/EINUNzkv/EABQBAQAAAAAAAAAAAAAAAAAAAAD/xAAUEQEAAAAAAAAAAAAAAAAAAAAA/9oADAMBAAIRAxEAPwDuMREBERAREQEREBERAREQEREBEQYCYeL2ilJj1jKi5Qbk2/Nf6CaT0n6f9VW6qkQbfMVObUanW1tOM5T0n6XYjF12U3PZsllI37/p94HW9pfFLC02snaH5jcX/wAoAMytlfEXD1TqMqkCzBs1rm1mWwYeIBE8/wCL2bXZUvTbTeLHtcvS31mPUxNWjlupFhxuLnj5QPW2FxKVFD03V1O5lII9RLs4V0L6V1BSatT7LoyNUQfLXS9nuD/GFBN99k47j2fY+1aeJpLVpNcEbri69zWJEDOiIgIiICIiAiIgIiICIiAiIgIiICIiAiIgIiICIiAiIgIiICIiAkJ01xDU8DiWU2bq2AN7G7dkWI46ybmq/EoXwTqN5IA5czfyBgcHr06pqph6erNpa/iQHI4gAenfOj9E+i60RmqWaofmNvoO6a50PWmcazFlzojZgNbEkXJ8tPKdDw+1KGbL1qg8ibQMoYCnb5RMXaXRqlXUqUBv3SRIBGh3zNwdWmujOAe8iBxrZuyX2bjCjoTRPWMp3i5QgKOBvmOh423b5tHw7D0KqrnDIKjKLAhmRiwytfgDZgf5d1yQN/6RYOnWwlUMAwyMwNtQyi6kHmDNP2GGUUt5Y1F1NiOwM1x3EqvqOWodLiIgIiICIiAiIgIiICIiAiIgIiICIiAiIgIiICIiAiIgIiICIiAmrfEWmDhPmZWLBUtYnM9148gWM2ma704wjVKC5AC6vdb7sxR1F/X6wOLtgesTDCoD1VEV6FNr3etUDipcgiwzZqumv7uV7QpMFH+EpBBxVsrjf+W2u7hxnQti7PVsMtN1BuCWVlBBLs1TUHT+Iekh9pdH6WbKS2psAKrKPQNYCBC4PHY9KdV8NkqUKVNWcVSzMp1LilaxYLTyOQde0bE7hjPj6wrm6VKxDW7ITTvsUOnfedC6IY3B06fYq0xTW6s2dSnfmYm2pOt9STrvmDjujnV1r0Ky5SAVDUw9l4BXUqWW2gJJOm8wIfE9N8SqigtMMtV1oMr0ylVGq3AYMGytbfbLw3ze9gC7dURnRCGpVbr+0XebAE9kXAHeD3XyNh7CAKVajB2UllAQIquVKFhvbNkZ1+a1mOkjtj0iK9OkFKHD1CG1JVkdKlgL+CG0DcoiICIiAiIgIiICIiAiIgIiICIiAiIgIiICIiAiIgIiICIiAiIgJi7TwxqUmQWBO6/MG4+0yogaHVD02ambZgdbaj5UO+wvoZruPxdO5V2UF+BN2a3JRyvvE2/pM2TEg/mQHzBI/RZqO09nFqi4ig3VVlDKHCq3YbUqysLFd3fyMDJ2bUw9wmemFIsQx7JHIqRa3jNhqbPSmlI0hlUAAKDdQo3BeFhrILDY6uyhDWPWXA/d0CujFrklQbXN7TP2F0fq0FJq1useowJVB1dFANP2VMaKSN5G8wN2wR7FjvsPrK8KQwzZSNToQQfEg+E+YdRe/OwPgv8Acn1mTAREQEREBERAREQEREBERAREQEREBERAREQEREBERAREihjyK7Idw0t5QJWIiAiIgIiQfSXpXhsFSapWqrcA5aYYF3PAKu/XnuECN6ckB6B49u/+36ama1s5s2cHgbeu7yln4d7RO0sNimrG1Y4l3vvyZqdMJl3dlVXJbkvDfLG19mVab69l9bEH5hpfKeXGxGl9wgTWE2enWA30379JtI4C+/RT3cx6/acwwGKxhcKc2W/IcNdTbd/WdB2Jg6rZXbXS1zutv8/L6QJ+lWRCqlgC5KoD/EQpYgczlVjbkp5TMnL/AIn9Kvw9fDYaie3TdMRUN7XC5giX7+0T3AcCZ0LZG1qWJpirRcMpA8VvwYcDAzoiICIiAiIgIiICIiAiIgIiICIiAiIgIiICIiAiIgJDbYw1qi1b6EhT48CPt6SSpYpWJA1tp3S1tDA9aACxUA304mx3nzgZFA9kTk3xD+KFehiKmGwoRRT7LVGXOxfQtkBOUAajUHUGdZpJYW48Z5O6Xr/jcUc5J6+t/wBxjbL4QJbF9N9oPqcbX/0vk+iWkRiNt4pr5sVXbxr1CPTNI3BV73Uy9UWBb/4jX1ArVcp3g1GKnxUm0oqVb77Dw0HpKALXHmPA+zBgdB+C+1zSxb0T8tZQfBkP6hh/+RyE3n4pdLxhEp0ESnUrVLsOsvlpqpy5rKQcxJIHaFrNv1vzD4Xf+4J/kb1uoFu/X9OMmfihhFdq2NqMb5kp0RwKKuoAHDR2vwLDwgUbM6c4pELfhqVbKyk3VgSMwumUEjMb2vY79xtO7VdtUkwn4wm1Lqut78uXNu52nCvhfh1rVOrqAZSGKnMLuVWxCje2RWftDTU8hM/4i7eanhKOzQxJDFqhvvpK2akD4sTv/wCXA0rau1HxFapiKnz1GLnW9r6KL9wCr5DvmZh9tVKS3pu6MdL06hpm2+1wRe51sSOe8yDPv37+8O9h9hz984Exh+nW0Q/ZxuIFjud858wwIM3TZHxUxqACq1OqOboAfVCov5b7zmdBOJ3n7b7CK9bh4fqYHfNlfFWk/wC+oMg/MjCoviQcpA9Zueydu4fEi9Csr6XsDZgO9TqPSeWNjgs3V5goNi1zYdw98p0joRtVUxdJACrZlAa3ZcMcrANuvYnTfpA7hETFxuKyDTU/aBXisUtMXPkOcw8JtIu+WwtyHDxMjTSes9u7UncB74SbwGBWkthqeJ4mBlREQEREBERAREQEREBERAREQERECEx2FNHNUpVDnY3Wm1spJOveBJTBsxQFwAx3gG4HgZr3TvaAwtIYliMqkKRYkksdMo9T5TO6N7WOIRXC9gqrK19+YX3EaQJdhqJ5r+IGDH/FMYCNDUuLd6qdR4kz0tPPnxLw2TadZW/+RRVW53G5QgcRoqH/AFGBzzaWE6uzrw394vyl9HuL+/f9pk7Wodg3100P9ZE7Oq6W9+/7QLlUWI9P6faUuPfvzl/EJdTbfvHj7/SWwbgHn7/oIEx0J2quGxS1an7sK6vpfsMpvpx3DSXeku16mObPYrS0VKY0RVBuAzfx1CSCQO4DdNfZOy3gT6ezMvDVM6qLFjbKLb2/kpDdTp8zvOtzvgbL0GrdXi8OVy2NRaZqHW+YGmKdDkoz6sNTrqAbGB6Q7U6/FVqoNwWsv+VAEFu45b+czsLijRHXIVLUtesPyKV7QpYcW1Y21blyHaOtURoIGT10rRr+/L9ZjNy8z+n6y/SPvzvAu1qlvrLFLVtd0oqG8tV33gbzp+n6mBkUMSSdLgHkNdN1r6Cbb0brqGR1JV1YHUtqQbrvJDajiPTfNYwagA2HiZk0cVSRlK0yGB1IcjMORGot5QPVuBx4qUVrAWDLe3I7iPXSRtaod/rNS+GW3auIwrI1MLSR7I+csWO9lHZGgPHy4Ta6+42gMPiilrcdLd0n1M1qhgDVdGFTKqHtC3zd2u6bHTS3G/jAriIgIiICIiAiIgIiICIiAiIgIiIHPPjCQ64KgTYVcQ9/KhVA+ribFQxyYXDAki4AVQOJAsAB5TT/AI25i+zFS2c4k5b6A6LoT33t5zlHSrb9RMZdaztSBORW06th2XUrwIIMD0jsHHtUTtMGPA2tf0nAPiDtQ18cGOjIhB7i7llB5EIEv3mdD+EXSb8SroRrTI7XMNw8ZzD4j0xS2pi1XQGrm8MyKx+pMCIr4jeDuO/XnILD9kkciRMvE19ATx/rMGi2pPfAkKdb3797owzfMORv5HX+v0mOD79+U+0HtUHIi36j7WgZnA+B+3/gSnZjDJqTb5Tb5n/kp8l/MfvoDU3v34n6Szsw6XJygaFhqQPy0x+c8+GsCRxd2R7gXRD2QbU6StfQXOrk95JPMjSJU6SVxx/ZlSuoBK0wdKQIsWqn+KodNOHG2iyHqHQD373QLgE+q9vfnKPf0n339hA+vVljN2vfKfWMtr8wgZe/S9h7+sv4WlcgLqzMFUfzMQq356mYjPads6EdB8LhqVPGY2onWEKwzkBKbHVQoPzNu1PlaBtPQ9kXA0Aoy01WwJ0zAEjMed7Xv3yawSiqGCOO47xNfx3S3CozU6Y610JQ5rhVKmxBB4gi1u6aL0g6d4hHBw5RXuAoCixJNgDz1MDowxpwuPwuBLsevp1XLmxBqJ2lUcbZRUPpN2nINsVnO1NkUmfPiLtVdv5Suug3DSoLbtJ1+AiIgIiICIiAiIgIiICIiAiIgIiIGmfEToZU2g2FqUsQtF8M5cZkLqxJUi9mFvk87zjnTDAUaOMr/ikqZxa9NFtmza5lc6ZDbRrX36XBE9LSK270cwuMULiaCVcvyk3DLffldSGAPIHWB536P9PamDLfh8PSp0iBlpgt2TxZqhu1RjpcnkALTUdrbSevVqVqhu7sWY7tTy7hu8p6P258JdnV6YWnTbDMNz0mN/8AWrXD+J175idCvhFhsFU6+s/4qqpvTzIFSnbcQlzd+8nTgAdYHn/bWwsTQWk1ei1IVVLoG0YoCBcrvXU7jYyOoLO2f+oSxrYUW1FOrc8wWp29Mp9ZxrJYwPglFU2seVjLoEorjSBnO30/SWtmkjdoQPmO6mDxHNz713fKrdi/d99ZXs1NNwv8wB+VB+epzPIf2BDJxCgUyNdRcKPmIuO3V5LroO8HQamKXU3kjjqn7NrE2Yg3Pz1TmF2fkoubDnrqdZHpAuW9+/OU39/WfT7+36z5Aty3uYGXwsyMFgi7qtt5t9YGMpmZitp1qqJTqVXdKdwisbhbi2nkANd09EbA6D4LFbNwyYjDIzCnlFQDJVABNrVFs3fa9u6aP0j+CNand8HWFdf+XUASpbuf5W9FgatiHq4ukMVhw1SuqhcXSXtOcoVVxFNBqyMoAe3ysL7mvNW2dtD9vTquCUpurt35CGA8yAPObKOiO0sM4qDDYik6m6vTViUO66vTvwvx3GT+DwGO2gerrYWnWdrBq5w7UnGoN61QFUa1uRPjuITGwUqYjbGzMTlZ6n4Y1cQwWy01em6oDb5BmzAA/U3nbZEdG+j1LB08tMXchRUc73yCy6DRVAuAo0A85LwEREBERAREQEREBERAREQEREBERAREQEREDgPx2x+fHrSG6lRUf6qhZj/tFOcvbeZsXTTaX4jHYqvweqwU3vdE/ZofNEUzX23wKZRVErE+VBA+v+6HkNe7n5CXMFcgKBcE3AJtnI3tUPBRr7vMfEAhQhBBzHTibWt5an0l/B2trqCbEDfUI3Kp4IOJ/tYMvHfuSQRZiozEa1SGFwg/hpr9T36LGJJPHAmmzGxsVUncq8kpjuA4bh6mNWBXw995lSp7+kAe/P8AtLtMe/rAqp09T5SZ2FS/ar/mH0MjqS6+kmNj6Op77wPUGDphaaKosoVQByAAtL0ooNdVI3ED7SuAiIgIiICIiAiIgIiICIiAiIgIiICIiAiIgIiICQnTba34XAYiuDZlpsE/+x+xT/3ssm5zn47MRs5ACbHEUwe8ZKh156gHyEDz9awA4Cw9JaaXjvEtNvgUe/flDe/t/SfR7+sqSBi1RY7zoNTxtyHed3hM/AJoWPZAGp/IvBV5sdfr3zCrfvFHvdJbYouaA4EsT3m51PfoPSBVtUfsrFSGGXKoOlJSf4+btcX8ddbARSD35yQrseoU31Z9e/QHXnrMEe/SBUPfp/eZCD39JaXePfETIpj9P1gX1Go8PtJTZ2jCRq718DJLBfNA9LdHq2fC0G50k9coB+skJAdAz/gKHg3/AFtJ+AiIgIiICIiAiIgIiICI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316" name="AutoShape 4" descr="data:image/jpeg;base64,/9j/4AAQSkZJRgABAQAAAQABAAD/2wCEAAkGBxQTEhUSExIWFBQXGBcYFxcYFRwWGBcXFhgXFxcdFBUYHSggGBomGxUUITEhJykrLy4uGB8zODMsNygtLysBCgoKBQUFDgUFDisZExkrKysrKysrKysrKysrKysrKysrKysrKysrKysrKysrKysrKysrKysrKysrKysrKysrK//AABEIAKoBKQMBIgACEQEDEQH/xAAcAAEAAQUBAQAAAAAAAAAAAAAABQIDBAYHCAH/xABCEAACAQIDBAgEAwYEBQUAAAABAgADEQQSIQUxQVEGEyJhcYGR8AcyobEUUsEjM0Ji0eEkcoKiFVOys/EINUNzkv/EABQBAQAAAAAAAAAAAAAAAAAAAAD/xAAUEQEAAAAAAAAAAAAAAAAAAAAA/9oADAMBAAIRAxEAPwDuMREBERAREQEREBERAREQEREBEQYCYeL2ilJj1jKi5Qbk2/Nf6CaT0n6f9VW6qkQbfMVObUanW1tOM5T0n6XYjF12U3PZsllI37/p94HW9pfFLC02snaH5jcX/wAoAMytlfEXD1TqMqkCzBs1rm1mWwYeIBE8/wCL2bXZUvTbTeLHtcvS31mPUxNWjlupFhxuLnj5QPW2FxKVFD03V1O5lII9RLs4V0L6V1BSatT7LoyNUQfLXS9nuD/GFBN99k47j2fY+1aeJpLVpNcEbri69zWJEDOiIgIiICIiAiIgIiICIiAiIgIiICIiAiIgIiICIiAiIgIiICIiAkJ01xDU8DiWU2bq2AN7G7dkWI46ybmq/EoXwTqN5IA5czfyBgcHr06pqph6erNpa/iQHI4gAenfOj9E+i60RmqWaofmNvoO6a50PWmcazFlzojZgNbEkXJ8tPKdDw+1KGbL1qg8ibQMoYCnb5RMXaXRqlXUqUBv3SRIBGh3zNwdWmujOAe8iBxrZuyX2bjCjoTRPWMp3i5QgKOBvmOh423b5tHw7D0KqrnDIKjKLAhmRiwytfgDZgf5d1yQN/6RYOnWwlUMAwyMwNtQyi6kHmDNP2GGUUt5Y1F1NiOwM1x3EqvqOWodLiIgIiICIiAiIgIiICIiAiIgIiICIiAiIgIiICIiAiIgIiICIiAmrfEWmDhPmZWLBUtYnM9148gWM2ma704wjVKC5AC6vdb7sxR1F/X6wOLtgesTDCoD1VEV6FNr3etUDipcgiwzZqumv7uV7QpMFH+EpBBxVsrjf+W2u7hxnQti7PVsMtN1BuCWVlBBLs1TUHT+Iekh9pdH6WbKS2psAKrKPQNYCBC4PHY9KdV8NkqUKVNWcVSzMp1LilaxYLTyOQde0bE7hjPj6wrm6VKxDW7ITTvsUOnfedC6IY3B06fYq0xTW6s2dSnfmYm2pOt9STrvmDjujnV1r0Ky5SAVDUw9l4BXUqWW2gJJOm8wIfE9N8SqigtMMtV1oMr0ylVGq3AYMGytbfbLw3ze9gC7dURnRCGpVbr+0XebAE9kXAHeD3XyNh7CAKVajB2UllAQIquVKFhvbNkZ1+a1mOkjtj0iK9OkFKHD1CG1JVkdKlgL+CG0DcoiICIiAiIgIiICIiAiIgIiICIiAiIgIiICIiAiIgIiICIiAiIgJi7TwxqUmQWBO6/MG4+0yogaHVD02ambZgdbaj5UO+wvoZruPxdO5V2UF+BN2a3JRyvvE2/pM2TEg/mQHzBI/RZqO09nFqi4ig3VVlDKHCq3YbUqysLFd3fyMDJ2bUw9wmemFIsQx7JHIqRa3jNhqbPSmlI0hlUAAKDdQo3BeFhrILDY6uyhDWPWXA/d0CujFrklQbXN7TP2F0fq0FJq1useowJVB1dFANP2VMaKSN5G8wN2wR7FjvsPrK8KQwzZSNToQQfEg+E+YdRe/OwPgv8Acn1mTAREQEREBERAREQEREBERAREQEREBERAREQEREBERAREihjyK7Idw0t5QJWIiAiIgIiQfSXpXhsFSapWqrcA5aYYF3PAKu/XnuECN6ckB6B49u/+36ama1s5s2cHgbeu7yln4d7RO0sNimrG1Y4l3vvyZqdMJl3dlVXJbkvDfLG19mVab69l9bEH5hpfKeXGxGl9wgTWE2enWA30379JtI4C+/RT3cx6/acwwGKxhcKc2W/IcNdTbd/WdB2Jg6rZXbXS1zutv8/L6QJ+lWRCqlgC5KoD/EQpYgczlVjbkp5TMnL/AIn9Kvw9fDYaie3TdMRUN7XC5giX7+0T3AcCZ0LZG1qWJpirRcMpA8VvwYcDAzoiICIiAiIgIiICIiAiIgIiICIiAiIgIiICIiAiIgJDbYw1qi1b6EhT48CPt6SSpYpWJA1tp3S1tDA9aACxUA304mx3nzgZFA9kTk3xD+KFehiKmGwoRRT7LVGXOxfQtkBOUAajUHUGdZpJYW48Z5O6Xr/jcUc5J6+t/wBxjbL4QJbF9N9oPqcbX/0vk+iWkRiNt4pr5sVXbxr1CPTNI3BV73Uy9UWBb/4jX1ArVcp3g1GKnxUm0oqVb77Dw0HpKALXHmPA+zBgdB+C+1zSxb0T8tZQfBkP6hh/+RyE3n4pdLxhEp0ESnUrVLsOsvlpqpy5rKQcxJIHaFrNv1vzD4Xf+4J/kb1uoFu/X9OMmfihhFdq2NqMb5kp0RwKKuoAHDR2vwLDwgUbM6c4pELfhqVbKyk3VgSMwumUEjMb2vY79xtO7VdtUkwn4wm1Lqut78uXNu52nCvhfh1rVOrqAZSGKnMLuVWxCje2RWftDTU8hM/4i7eanhKOzQxJDFqhvvpK2akD4sTv/wCXA0rau1HxFapiKnz1GLnW9r6KL9wCr5DvmZh9tVKS3pu6MdL06hpm2+1wRe51sSOe8yDPv37+8O9h9hz984Exh+nW0Q/ZxuIFjud858wwIM3TZHxUxqACq1OqOboAfVCov5b7zmdBOJ3n7b7CK9bh4fqYHfNlfFWk/wC+oMg/MjCoviQcpA9Zueydu4fEi9Csr6XsDZgO9TqPSeWNjgs3V5goNi1zYdw98p0joRtVUxdJACrZlAa3ZcMcrANuvYnTfpA7hETFxuKyDTU/aBXisUtMXPkOcw8JtIu+WwtyHDxMjTSes9u7UncB74SbwGBWkthqeJ4mBlREQEREBERAREQEREBERAREQERECEx2FNHNUpVDnY3Wm1spJOveBJTBsxQFwAx3gG4HgZr3TvaAwtIYliMqkKRYkksdMo9T5TO6N7WOIRXC9gqrK19+YX3EaQJdhqJ5r+IGDH/FMYCNDUuLd6qdR4kz0tPPnxLw2TadZW/+RRVW53G5QgcRoqH/AFGBzzaWE6uzrw394vyl9HuL+/f9pk7Wodg3100P9ZE7Oq6W9+/7QLlUWI9P6faUuPfvzl/EJdTbfvHj7/SWwbgHn7/oIEx0J2quGxS1an7sK6vpfsMpvpx3DSXeku16mObPYrS0VKY0RVBuAzfx1CSCQO4DdNfZOy3gT6ezMvDVM6qLFjbKLb2/kpDdTp8zvOtzvgbL0GrdXi8OVy2NRaZqHW+YGmKdDkoz6sNTrqAbGB6Q7U6/FVqoNwWsv+VAEFu45b+czsLijRHXIVLUtesPyKV7QpYcW1Y21blyHaOtURoIGT10rRr+/L9ZjNy8z+n6y/SPvzvAu1qlvrLFLVtd0oqG8tV33gbzp+n6mBkUMSSdLgHkNdN1r6Cbb0brqGR1JV1YHUtqQbrvJDajiPTfNYwagA2HiZk0cVSRlK0yGB1IcjMORGot5QPVuBx4qUVrAWDLe3I7iPXSRtaod/rNS+GW3auIwrI1MLSR7I+csWO9lHZGgPHy4Ta6+42gMPiilrcdLd0n1M1qhgDVdGFTKqHtC3zd2u6bHTS3G/jAriIgIiICIiAiIgIiICIiAiIgIiIHPPjCQ64KgTYVcQ9/KhVA+ribFQxyYXDAki4AVQOJAsAB5TT/AI25i+zFS2c4k5b6A6LoT33t5zlHSrb9RMZdaztSBORW06th2XUrwIIMD0jsHHtUTtMGPA2tf0nAPiDtQ18cGOjIhB7i7llB5EIEv3mdD+EXSb8SroRrTI7XMNw8ZzD4j0xS2pi1XQGrm8MyKx+pMCIr4jeDuO/XnILD9kkciRMvE19ATx/rMGi2pPfAkKdb3797owzfMORv5HX+v0mOD79+U+0HtUHIi36j7WgZnA+B+3/gSnZjDJqTb5Tb5n/kp8l/MfvoDU3v34n6Szsw6XJygaFhqQPy0x+c8+GsCRxd2R7gXRD2QbU6StfQXOrk95JPMjSJU6SVxx/ZlSuoBK0wdKQIsWqn+KodNOHG2iyHqHQD373QLgE+q9vfnKPf0n339hA+vVljN2vfKfWMtr8wgZe/S9h7+sv4WlcgLqzMFUfzMQq356mYjPads6EdB8LhqVPGY2onWEKwzkBKbHVQoPzNu1PlaBtPQ9kXA0Aoy01WwJ0zAEjMed7Xv3yawSiqGCOO47xNfx3S3CozU6Y610JQ5rhVKmxBB4gi1u6aL0g6d4hHBw5RXuAoCixJNgDz1MDowxpwuPwuBLsevp1XLmxBqJ2lUcbZRUPpN2nINsVnO1NkUmfPiLtVdv5Suug3DSoLbtJ1+AiIgIiICIiAiIgIiICIiAiIgIiIGmfEToZU2g2FqUsQtF8M5cZkLqxJUi9mFvk87zjnTDAUaOMr/ikqZxa9NFtmza5lc6ZDbRrX36XBE9LSK270cwuMULiaCVcvyk3DLffldSGAPIHWB536P9PamDLfh8PSp0iBlpgt2TxZqhu1RjpcnkALTUdrbSevVqVqhu7sWY7tTy7hu8p6P258JdnV6YWnTbDMNz0mN/8AWrXD+J175idCvhFhsFU6+s/4qqpvTzIFSnbcQlzd+8nTgAdYHn/bWwsTQWk1ei1IVVLoG0YoCBcrvXU7jYyOoLO2f+oSxrYUW1FOrc8wWp29Mp9ZxrJYwPglFU2seVjLoEorjSBnO30/SWtmkjdoQPmO6mDxHNz713fKrdi/d99ZXs1NNwv8wB+VB+epzPIf2BDJxCgUyNdRcKPmIuO3V5LroO8HQamKXU3kjjqn7NrE2Yg3Pz1TmF2fkoubDnrqdZHpAuW9+/OU39/WfT7+36z5Aty3uYGXwsyMFgi7qtt5t9YGMpmZitp1qqJTqVXdKdwisbhbi2nkANd09EbA6D4LFbNwyYjDIzCnlFQDJVABNrVFs3fa9u6aP0j+CNand8HWFdf+XUASpbuf5W9FgatiHq4ukMVhw1SuqhcXSXtOcoVVxFNBqyMoAe3ysL7mvNW2dtD9vTquCUpurt35CGA8yAPObKOiO0sM4qDDYik6m6vTViUO66vTvwvx3GT+DwGO2gerrYWnWdrBq5w7UnGoN61QFUa1uRPjuITGwUqYjbGzMTlZ6n4Y1cQwWy01em6oDb5BmzAA/U3nbZEdG+j1LB08tMXchRUc73yCy6DRVAuAo0A85LwEREBERAREQEREBERAREQEREBERAREQEREDgPx2x+fHrSG6lRUf6qhZj/tFOcvbeZsXTTaX4jHYqvweqwU3vdE/ZofNEUzX23wKZRVErE+VBA+v+6HkNe7n5CXMFcgKBcE3AJtnI3tUPBRr7vMfEAhQhBBzHTibWt5an0l/B2trqCbEDfUI3Kp4IOJ/tYMvHfuSQRZiozEa1SGFwg/hpr9T36LGJJPHAmmzGxsVUncq8kpjuA4bh6mNWBXw995lSp7+kAe/P8AtLtMe/rAqp09T5SZ2FS/ar/mH0MjqS6+kmNj6Op77wPUGDphaaKosoVQByAAtL0ooNdVI3ED7SuAiIgIiICIiAiIgIiICIiAiIgIiICIiAiIgIiICQnTba34XAYiuDZlpsE/+x+xT/3ssm5zn47MRs5ACbHEUwe8ZKh156gHyEDz9awA4Cw9JaaXjvEtNvgUe/flDe/t/SfR7+sqSBi1RY7zoNTxtyHed3hM/AJoWPZAGp/IvBV5sdfr3zCrfvFHvdJbYouaA4EsT3m51PfoPSBVtUfsrFSGGXKoOlJSf4+btcX8ddbARSD35yQrseoU31Z9e/QHXnrMEe/SBUPfp/eZCD39JaXePfETIpj9P1gX1Go8PtJTZ2jCRq718DJLBfNA9LdHq2fC0G50k9coB+skJAdAz/gKHg3/AFtJ+AiIgIiICIiAiIgIiICI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318" name="AutoShape 6" descr="data:image/jpeg;base64,/9j/4AAQSkZJRgABAQAAAQABAAD/2wCEAAkGBxQTEhUSExIWFBQXGBcYFxcYFRwWGBcXFhgXFxcdFBUYHSggGBomGxUUITEhJykrLy4uGB8zODMsNygtLysBCgoKBQUFDgUFDisZExkrKysrKysrKysrKysrKysrKysrKysrKysrKysrKysrKysrKysrKysrKysrKysrKysrK//AABEIAKoBKQMBIgACEQEDEQH/xAAcAAEAAQUBAQAAAAAAAAAAAAAABQIDBAYHCAH/xABCEAACAQIDBAgEAwYEBQUAAAABAgADEQQSIQUxQVEGEyJhcYGR8AcyobEUUsEjM0Ji0eEkcoKiFVOys/EINUNzkv/EABQBAQAAAAAAAAAAAAAAAAAAAAD/xAAUEQEAAAAAAAAAAAAAAAAAAAAA/9oADAMBAAIRAxEAPwDuMREBERAREQEREBERAREQEREBEQYCYeL2ilJj1jKi5Qbk2/Nf6CaT0n6f9VW6qkQbfMVObUanW1tOM5T0n6XYjF12U3PZsllI37/p94HW9pfFLC02snaH5jcX/wAoAMytlfEXD1TqMqkCzBs1rm1mWwYeIBE8/wCL2bXZUvTbTeLHtcvS31mPUxNWjlupFhxuLnj5QPW2FxKVFD03V1O5lII9RLs4V0L6V1BSatT7LoyNUQfLXS9nuD/GFBN99k47j2fY+1aeJpLVpNcEbri69zWJEDOiIgIiICIiAiIgIiICIiAiIgIiICIiAiIgIiICIiAiIgIiICIiAkJ01xDU8DiWU2bq2AN7G7dkWI46ybmq/EoXwTqN5IA5czfyBgcHr06pqph6erNpa/iQHI4gAenfOj9E+i60RmqWaofmNvoO6a50PWmcazFlzojZgNbEkXJ8tPKdDw+1KGbL1qg8ibQMoYCnb5RMXaXRqlXUqUBv3SRIBGh3zNwdWmujOAe8iBxrZuyX2bjCjoTRPWMp3i5QgKOBvmOh423b5tHw7D0KqrnDIKjKLAhmRiwytfgDZgf5d1yQN/6RYOnWwlUMAwyMwNtQyi6kHmDNP2GGUUt5Y1F1NiOwM1x3EqvqOWodLiIgIiICIiAiIgIiICIiAiIgIiICIiAiIgIiICIiAiIgIiICIiAmrfEWmDhPmZWLBUtYnM9148gWM2ma704wjVKC5AC6vdb7sxR1F/X6wOLtgesTDCoD1VEV6FNr3etUDipcgiwzZqumv7uV7QpMFH+EpBBxVsrjf+W2u7hxnQti7PVsMtN1BuCWVlBBLs1TUHT+Iekh9pdH6WbKS2psAKrKPQNYCBC4PHY9KdV8NkqUKVNWcVSzMp1LilaxYLTyOQde0bE7hjPj6wrm6VKxDW7ITTvsUOnfedC6IY3B06fYq0xTW6s2dSnfmYm2pOt9STrvmDjujnV1r0Ky5SAVDUw9l4BXUqWW2gJJOm8wIfE9N8SqigtMMtV1oMr0ylVGq3AYMGytbfbLw3ze9gC7dURnRCGpVbr+0XebAE9kXAHeD3XyNh7CAKVajB2UllAQIquVKFhvbNkZ1+a1mOkjtj0iK9OkFKHD1CG1JVkdKlgL+CG0DcoiICIiAiIgIiICIiAiIgIiICIiAiIgIiICIiAiIgIiICIiAiIgJi7TwxqUmQWBO6/MG4+0yogaHVD02ambZgdbaj5UO+wvoZruPxdO5V2UF+BN2a3JRyvvE2/pM2TEg/mQHzBI/RZqO09nFqi4ig3VVlDKHCq3YbUqysLFd3fyMDJ2bUw9wmemFIsQx7JHIqRa3jNhqbPSmlI0hlUAAKDdQo3BeFhrILDY6uyhDWPWXA/d0CujFrklQbXN7TP2F0fq0FJq1useowJVB1dFANP2VMaKSN5G8wN2wR7FjvsPrK8KQwzZSNToQQfEg+E+YdRe/OwPgv8Acn1mTAREQEREBERAREQEREBERAREQEREBERAREQEREBERAREihjyK7Idw0t5QJWIiAiIgIiQfSXpXhsFSapWqrcA5aYYF3PAKu/XnuECN6ckB6B49u/+36ama1s5s2cHgbeu7yln4d7RO0sNimrG1Y4l3vvyZqdMJl3dlVXJbkvDfLG19mVab69l9bEH5hpfKeXGxGl9wgTWE2enWA30379JtI4C+/RT3cx6/acwwGKxhcKc2W/IcNdTbd/WdB2Jg6rZXbXS1zutv8/L6QJ+lWRCqlgC5KoD/EQpYgczlVjbkp5TMnL/AIn9Kvw9fDYaie3TdMRUN7XC5giX7+0T3AcCZ0LZG1qWJpirRcMpA8VvwYcDAzoiICIiAiIgIiICIiAiIgIiICIiAiIgIiICIiAiIgJDbYw1qi1b6EhT48CPt6SSpYpWJA1tp3S1tDA9aACxUA304mx3nzgZFA9kTk3xD+KFehiKmGwoRRT7LVGXOxfQtkBOUAajUHUGdZpJYW48Z5O6Xr/jcUc5J6+t/wBxjbL4QJbF9N9oPqcbX/0vk+iWkRiNt4pr5sVXbxr1CPTNI3BV73Uy9UWBb/4jX1ArVcp3g1GKnxUm0oqVb77Dw0HpKALXHmPA+zBgdB+C+1zSxb0T8tZQfBkP6hh/+RyE3n4pdLxhEp0ESnUrVLsOsvlpqpy5rKQcxJIHaFrNv1vzD4Xf+4J/kb1uoFu/X9OMmfihhFdq2NqMb5kp0RwKKuoAHDR2vwLDwgUbM6c4pELfhqVbKyk3VgSMwumUEjMb2vY79xtO7VdtUkwn4wm1Lqut78uXNu52nCvhfh1rVOrqAZSGKnMLuVWxCje2RWftDTU8hM/4i7eanhKOzQxJDFqhvvpK2akD4sTv/wCXA0rau1HxFapiKnz1GLnW9r6KL9wCr5DvmZh9tVKS3pu6MdL06hpm2+1wRe51sSOe8yDPv37+8O9h9hz984Exh+nW0Q/ZxuIFjud858wwIM3TZHxUxqACq1OqOboAfVCov5b7zmdBOJ3n7b7CK9bh4fqYHfNlfFWk/wC+oMg/MjCoviQcpA9Zueydu4fEi9Csr6XsDZgO9TqPSeWNjgs3V5goNi1zYdw98p0joRtVUxdJACrZlAa3ZcMcrANuvYnTfpA7hETFxuKyDTU/aBXisUtMXPkOcw8JtIu+WwtyHDxMjTSes9u7UncB74SbwGBWkthqeJ4mBlREQEREBERAREQEREBERAREQERECEx2FNHNUpVDnY3Wm1spJOveBJTBsxQFwAx3gG4HgZr3TvaAwtIYliMqkKRYkksdMo9T5TO6N7WOIRXC9gqrK19+YX3EaQJdhqJ5r+IGDH/FMYCNDUuLd6qdR4kz0tPPnxLw2TadZW/+RRVW53G5QgcRoqH/AFGBzzaWE6uzrw394vyl9HuL+/f9pk7Wodg3100P9ZE7Oq6W9+/7QLlUWI9P6faUuPfvzl/EJdTbfvHj7/SWwbgHn7/oIEx0J2quGxS1an7sK6vpfsMpvpx3DSXeku16mObPYrS0VKY0RVBuAzfx1CSCQO4DdNfZOy3gT6ezMvDVM6qLFjbKLb2/kpDdTp8zvOtzvgbL0GrdXi8OVy2NRaZqHW+YGmKdDkoz6sNTrqAbGB6Q7U6/FVqoNwWsv+VAEFu45b+czsLijRHXIVLUtesPyKV7QpYcW1Y21blyHaOtURoIGT10rRr+/L9ZjNy8z+n6y/SPvzvAu1qlvrLFLVtd0oqG8tV33gbzp+n6mBkUMSSdLgHkNdN1r6Cbb0brqGR1JV1YHUtqQbrvJDajiPTfNYwagA2HiZk0cVSRlK0yGB1IcjMORGot5QPVuBx4qUVrAWDLe3I7iPXSRtaod/rNS+GW3auIwrI1MLSR7I+csWO9lHZGgPHy4Ta6+42gMPiilrcdLd0n1M1qhgDVdGFTKqHtC3zd2u6bHTS3G/jAriIgIiICIiAiIgIiICIiAiIgIiIHPPjCQ64KgTYVcQ9/KhVA+ribFQxyYXDAki4AVQOJAsAB5TT/AI25i+zFS2c4k5b6A6LoT33t5zlHSrb9RMZdaztSBORW06th2XUrwIIMD0jsHHtUTtMGPA2tf0nAPiDtQ18cGOjIhB7i7llB5EIEv3mdD+EXSb8SroRrTI7XMNw8ZzD4j0xS2pi1XQGrm8MyKx+pMCIr4jeDuO/XnILD9kkciRMvE19ATx/rMGi2pPfAkKdb3797owzfMORv5HX+v0mOD79+U+0HtUHIi36j7WgZnA+B+3/gSnZjDJqTb5Tb5n/kp8l/MfvoDU3v34n6Szsw6XJygaFhqQPy0x+c8+GsCRxd2R7gXRD2QbU6StfQXOrk95JPMjSJU6SVxx/ZlSuoBK0wdKQIsWqn+KodNOHG2iyHqHQD373QLgE+q9vfnKPf0n339hA+vVljN2vfKfWMtr8wgZe/S9h7+sv4WlcgLqzMFUfzMQq356mYjPads6EdB8LhqVPGY2onWEKwzkBKbHVQoPzNu1PlaBtPQ9kXA0Aoy01WwJ0zAEjMed7Xv3yawSiqGCOO47xNfx3S3CozU6Y610JQ5rhVKmxBB4gi1u6aL0g6d4hHBw5RXuAoCixJNgDz1MDowxpwuPwuBLsevp1XLmxBqJ2lUcbZRUPpN2nINsVnO1NkUmfPiLtVdv5Suug3DSoLbtJ1+AiIgIiICIiAiIgIiICIiAiIgIiIGmfEToZU2g2FqUsQtF8M5cZkLqxJUi9mFvk87zjnTDAUaOMr/ikqZxa9NFtmza5lc6ZDbRrX36XBE9LSK270cwuMULiaCVcvyk3DLffldSGAPIHWB536P9PamDLfh8PSp0iBlpgt2TxZqhu1RjpcnkALTUdrbSevVqVqhu7sWY7tTy7hu8p6P258JdnV6YWnTbDMNz0mN/8AWrXD+J175idCvhFhsFU6+s/4qqpvTzIFSnbcQlzd+8nTgAdYHn/bWwsTQWk1ei1IVVLoG0YoCBcrvXU7jYyOoLO2f+oSxrYUW1FOrc8wWp29Mp9ZxrJYwPglFU2seVjLoEorjSBnO30/SWtmkjdoQPmO6mDxHNz713fKrdi/d99ZXs1NNwv8wB+VB+epzPIf2BDJxCgUyNdRcKPmIuO3V5LroO8HQamKXU3kjjqn7NrE2Yg3Pz1TmF2fkoubDnrqdZHpAuW9+/OU39/WfT7+36z5Aty3uYGXwsyMFgi7qtt5t9YGMpmZitp1qqJTqVXdKdwisbhbi2nkANd09EbA6D4LFbNwyYjDIzCnlFQDJVABNrVFs3fa9u6aP0j+CNand8HWFdf+XUASpbuf5W9FgatiHq4ukMVhw1SuqhcXSXtOcoVVxFNBqyMoAe3ysL7mvNW2dtD9vTquCUpurt35CGA8yAPObKOiO0sM4qDDYik6m6vTViUO66vTvwvx3GT+DwGO2gerrYWnWdrBq5w7UnGoN61QFUa1uRPjuITGwUqYjbGzMTlZ6n4Y1cQwWy01em6oDb5BmzAA/U3nbZEdG+j1LB08tMXchRUc73yCy6DRVAuAo0A85LwEREBERAREQEREBERAREQEREBERAREQEREDgPx2x+fHrSG6lRUf6qhZj/tFOcvbeZsXTTaX4jHYqvweqwU3vdE/ZofNEUzX23wKZRVErE+VBA+v+6HkNe7n5CXMFcgKBcE3AJtnI3tUPBRr7vMfEAhQhBBzHTibWt5an0l/B2trqCbEDfUI3Kp4IOJ/tYMvHfuSQRZiozEa1SGFwg/hpr9T36LGJJPHAmmzGxsVUncq8kpjuA4bh6mNWBXw995lSp7+kAe/P8AtLtMe/rAqp09T5SZ2FS/ar/mH0MjqS6+kmNj6Op77wPUGDphaaKosoVQByAAtL0ooNdVI3ED7SuAiIgIiICIiAiIgIiICIiAiIgIiICIiAiIgIiICQnTba34XAYiuDZlpsE/+x+xT/3ssm5zn47MRs5ACbHEUwe8ZKh156gHyEDz9awA4Cw9JaaXjvEtNvgUe/flDe/t/SfR7+sqSBi1RY7zoNTxtyHed3hM/AJoWPZAGp/IvBV5sdfr3zCrfvFHvdJbYouaA4EsT3m51PfoPSBVtUfsrFSGGXKoOlJSf4+btcX8ddbARSD35yQrseoU31Z9e/QHXnrMEe/SBUPfp/eZCD39JaXePfETIpj9P1gX1Go8PtJTZ2jCRq718DJLBfNA9LdHq2fC0G50k9coB+skJAdAz/gKHg3/AFtJ+AiIgIiICIiAiIgIiICI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320" name="AutoShape 8" descr="data:image/jpeg;base64,/9j/4AAQSkZJRgABAQAAAQABAAD/2wCEAAkGBxQTEhUSExIWFBQXGBcYFxcYFRwWGBcXFhgXFxcdFBUYHSggGBomGxUUITEhJykrLy4uGB8zODMsNygtLysBCgoKBQUFDgUFDisZExkrKysrKysrKysrKysrKysrKysrKysrKysrKysrKysrKysrKysrKysrKysrKysrKysrK//AABEIAKoBKQMBIgACEQEDEQH/xAAcAAEAAQUBAQAAAAAAAAAAAAAABQIDBAYHCAH/xABCEAACAQIDBAgEAwYEBQUAAAABAgADEQQSIQUxQVEGEyJhcYGR8AcyobEUUsEjM0Ji0eEkcoKiFVOys/EINUNzkv/EABQBAQAAAAAAAAAAAAAAAAAAAAD/xAAUEQEAAAAAAAAAAAAAAAAAAAAA/9oADAMBAAIRAxEAPwDuMREBERAREQEREBERAREQEREBEQYCYeL2ilJj1jKi5Qbk2/Nf6CaT0n6f9VW6qkQbfMVObUanW1tOM5T0n6XYjF12U3PZsllI37/p94HW9pfFLC02snaH5jcX/wAoAMytlfEXD1TqMqkCzBs1rm1mWwYeIBE8/wCL2bXZUvTbTeLHtcvS31mPUxNWjlupFhxuLnj5QPW2FxKVFD03V1O5lII9RLs4V0L6V1BSatT7LoyNUQfLXS9nuD/GFBN99k47j2fY+1aeJpLVpNcEbri69zWJEDOiIgIiICIiAiIgIiICIiAiIgIiICIiAiIgIiICIiAiIgIiICIiAkJ01xDU8DiWU2bq2AN7G7dkWI46ybmq/EoXwTqN5IA5czfyBgcHr06pqph6erNpa/iQHI4gAenfOj9E+i60RmqWaofmNvoO6a50PWmcazFlzojZgNbEkXJ8tPKdDw+1KGbL1qg8ibQMoYCnb5RMXaXRqlXUqUBv3SRIBGh3zNwdWmujOAe8iBxrZuyX2bjCjoTRPWMp3i5QgKOBvmOh423b5tHw7D0KqrnDIKjKLAhmRiwytfgDZgf5d1yQN/6RYOnWwlUMAwyMwNtQyi6kHmDNP2GGUUt5Y1F1NiOwM1x3EqvqOWodLiIgIiICIiAiIgIiICIiAiIgIiICIiAiIgIiICIiAiIgIiICIiAmrfEWmDhPmZWLBUtYnM9148gWM2ma704wjVKC5AC6vdb7sxR1F/X6wOLtgesTDCoD1VEV6FNr3etUDipcgiwzZqumv7uV7QpMFH+EpBBxVsrjf+W2u7hxnQti7PVsMtN1BuCWVlBBLs1TUHT+Iekh9pdH6WbKS2psAKrKPQNYCBC4PHY9KdV8NkqUKVNWcVSzMp1LilaxYLTyOQde0bE7hjPj6wrm6VKxDW7ITTvsUOnfedC6IY3B06fYq0xTW6s2dSnfmYm2pOt9STrvmDjujnV1r0Ky5SAVDUw9l4BXUqWW2gJJOm8wIfE9N8SqigtMMtV1oMr0ylVGq3AYMGytbfbLw3ze9gC7dURnRCGpVbr+0XebAE9kXAHeD3XyNh7CAKVajB2UllAQIquVKFhvbNkZ1+a1mOkjtj0iK9OkFKHD1CG1JVkdKlgL+CG0DcoiICIiAiIgIiICIiAiIgIiICIiAiIgIiICIiAiIgIiICIiAiIgJi7TwxqUmQWBO6/MG4+0yogaHVD02ambZgdbaj5UO+wvoZruPxdO5V2UF+BN2a3JRyvvE2/pM2TEg/mQHzBI/RZqO09nFqi4ig3VVlDKHCq3YbUqysLFd3fyMDJ2bUw9wmemFIsQx7JHIqRa3jNhqbPSmlI0hlUAAKDdQo3BeFhrILDY6uyhDWPWXA/d0CujFrklQbXN7TP2F0fq0FJq1useowJVB1dFANP2VMaKSN5G8wN2wR7FjvsPrK8KQwzZSNToQQfEg+E+YdRe/OwPgv8Acn1mTAREQEREBERAREQEREBERAREQEREBERAREQEREBERAREihjyK7Idw0t5QJWIiAiIgIiQfSXpXhsFSapWqrcA5aYYF3PAKu/XnuECN6ckB6B49u/+36ama1s5s2cHgbeu7yln4d7RO0sNimrG1Y4l3vvyZqdMJl3dlVXJbkvDfLG19mVab69l9bEH5hpfKeXGxGl9wgTWE2enWA30379JtI4C+/RT3cx6/acwwGKxhcKc2W/IcNdTbd/WdB2Jg6rZXbXS1zutv8/L6QJ+lWRCqlgC5KoD/EQpYgczlVjbkp5TMnL/AIn9Kvw9fDYaie3TdMRUN7XC5giX7+0T3AcCZ0LZG1qWJpirRcMpA8VvwYcDAzoiICIiAiIgIiICIiAiIgIiICIiAiIgIiICIiAiIgJDbYw1qi1b6EhT48CPt6SSpYpWJA1tp3S1tDA9aACxUA304mx3nzgZFA9kTk3xD+KFehiKmGwoRRT7LVGXOxfQtkBOUAajUHUGdZpJYW48Z5O6Xr/jcUc5J6+t/wBxjbL4QJbF9N9oPqcbX/0vk+iWkRiNt4pr5sVXbxr1CPTNI3BV73Uy9UWBb/4jX1ArVcp3g1GKnxUm0oqVb77Dw0HpKALXHmPA+zBgdB+C+1zSxb0T8tZQfBkP6hh/+RyE3n4pdLxhEp0ESnUrVLsOsvlpqpy5rKQcxJIHaFrNv1vzD4Xf+4J/kb1uoFu/X9OMmfihhFdq2NqMb5kp0RwKKuoAHDR2vwLDwgUbM6c4pELfhqVbKyk3VgSMwumUEjMb2vY79xtO7VdtUkwn4wm1Lqut78uXNu52nCvhfh1rVOrqAZSGKnMLuVWxCje2RWftDTU8hM/4i7eanhKOzQxJDFqhvvpK2akD4sTv/wCXA0rau1HxFapiKnz1GLnW9r6KL9wCr5DvmZh9tVKS3pu6MdL06hpm2+1wRe51sSOe8yDPv37+8O9h9hz984Exh+nW0Q/ZxuIFjud858wwIM3TZHxUxqACq1OqOboAfVCov5b7zmdBOJ3n7b7CK9bh4fqYHfNlfFWk/wC+oMg/MjCoviQcpA9Zueydu4fEi9Csr6XsDZgO9TqPSeWNjgs3V5goNi1zYdw98p0joRtVUxdJACrZlAa3ZcMcrANuvYnTfpA7hETFxuKyDTU/aBXisUtMXPkOcw8JtIu+WwtyHDxMjTSes9u7UncB74SbwGBWkthqeJ4mBlREQEREBERAREQEREBERAREQERECEx2FNHNUpVDnY3Wm1spJOveBJTBsxQFwAx3gG4HgZr3TvaAwtIYliMqkKRYkksdMo9T5TO6N7WOIRXC9gqrK19+YX3EaQJdhqJ5r+IGDH/FMYCNDUuLd6qdR4kz0tPPnxLw2TadZW/+RRVW53G5QgcRoqH/AFGBzzaWE6uzrw394vyl9HuL+/f9pk7Wodg3100P9ZE7Oq6W9+/7QLlUWI9P6faUuPfvzl/EJdTbfvHj7/SWwbgHn7/oIEx0J2quGxS1an7sK6vpfsMpvpx3DSXeku16mObPYrS0VKY0RVBuAzfx1CSCQO4DdNfZOy3gT6ezMvDVM6qLFjbKLb2/kpDdTp8zvOtzvgbL0GrdXi8OVy2NRaZqHW+YGmKdDkoz6sNTrqAbGB6Q7U6/FVqoNwWsv+VAEFu45b+czsLijRHXIVLUtesPyKV7QpYcW1Y21blyHaOtURoIGT10rRr+/L9ZjNy8z+n6y/SPvzvAu1qlvrLFLVtd0oqG8tV33gbzp+n6mBkUMSSdLgHkNdN1r6Cbb0brqGR1JV1YHUtqQbrvJDajiPTfNYwagA2HiZk0cVSRlK0yGB1IcjMORGot5QPVuBx4qUVrAWDLe3I7iPXSRtaod/rNS+GW3auIwrI1MLSR7I+csWO9lHZGgPHy4Ta6+42gMPiilrcdLd0n1M1qhgDVdGFTKqHtC3zd2u6bHTS3G/jAriIgIiICIiAiIgIiICIiAiIgIiIHPPjCQ64KgTYVcQ9/KhVA+ribFQxyYXDAki4AVQOJAsAB5TT/AI25i+zFS2c4k5b6A6LoT33t5zlHSrb9RMZdaztSBORW06th2XUrwIIMD0jsHHtUTtMGPA2tf0nAPiDtQ18cGOjIhB7i7llB5EIEv3mdD+EXSb8SroRrTI7XMNw8ZzD4j0xS2pi1XQGrm8MyKx+pMCIr4jeDuO/XnILD9kkciRMvE19ATx/rMGi2pPfAkKdb3797owzfMORv5HX+v0mOD79+U+0HtUHIi36j7WgZnA+B+3/gSnZjDJqTb5Tb5n/kp8l/MfvoDU3v34n6Szsw6XJygaFhqQPy0x+c8+GsCRxd2R7gXRD2QbU6StfQXOrk95JPMjSJU6SVxx/ZlSuoBK0wdKQIsWqn+KodNOHG2iyHqHQD373QLgE+q9vfnKPf0n339hA+vVljN2vfKfWMtr8wgZe/S9h7+sv4WlcgLqzMFUfzMQq356mYjPads6EdB8LhqVPGY2onWEKwzkBKbHVQoPzNu1PlaBtPQ9kXA0Aoy01WwJ0zAEjMed7Xv3yawSiqGCOO47xNfx3S3CozU6Y610JQ5rhVKmxBB4gi1u6aL0g6d4hHBw5RXuAoCixJNgDz1MDowxpwuPwuBLsevp1XLmxBqJ2lUcbZRUPpN2nINsVnO1NkUmfPiLtVdv5Suug3DSoLbtJ1+AiIgIiICIiAiIgIiICIiAiIgIiIGmfEToZU2g2FqUsQtF8M5cZkLqxJUi9mFvk87zjnTDAUaOMr/ikqZxa9NFtmza5lc6ZDbRrX36XBE9LSK270cwuMULiaCVcvyk3DLffldSGAPIHWB536P9PamDLfh8PSp0iBlpgt2TxZqhu1RjpcnkALTUdrbSevVqVqhu7sWY7tTy7hu8p6P258JdnV6YWnTbDMNz0mN/8AWrXD+J175idCvhFhsFU6+s/4qqpvTzIFSnbcQlzd+8nTgAdYHn/bWwsTQWk1ei1IVVLoG0YoCBcrvXU7jYyOoLO2f+oSxrYUW1FOrc8wWp29Mp9ZxrJYwPglFU2seVjLoEorjSBnO30/SWtmkjdoQPmO6mDxHNz713fKrdi/d99ZXs1NNwv8wB+VB+epzPIf2BDJxCgUyNdRcKPmIuO3V5LroO8HQamKXU3kjjqn7NrE2Yg3Pz1TmF2fkoubDnrqdZHpAuW9+/OU39/WfT7+36z5Aty3uYGXwsyMFgi7qtt5t9YGMpmZitp1qqJTqVXdKdwisbhbi2nkANd09EbA6D4LFbNwyYjDIzCnlFQDJVABNrVFs3fa9u6aP0j+CNand8HWFdf+XUASpbuf5W9FgatiHq4ukMVhw1SuqhcXSXtOcoVVxFNBqyMoAe3ysL7mvNW2dtD9vTquCUpurt35CGA8yAPObKOiO0sM4qDDYik6m6vTViUO66vTvwvx3GT+DwGO2gerrYWnWdrBq5w7UnGoN61QFUa1uRPjuITGwUqYjbGzMTlZ6n4Y1cQwWy01em6oDb5BmzAA/U3nbZEdG+j1LB08tMXchRUc73yCy6DRVAuAo0A85LwEREBERAREQEREBERAREQEREBERAREQEREDgPx2x+fHrSG6lRUf6qhZj/tFOcvbeZsXTTaX4jHYqvweqwU3vdE/ZofNEUzX23wKZRVErE+VBA+v+6HkNe7n5CXMFcgKBcE3AJtnI3tUPBRr7vMfEAhQhBBzHTibWt5an0l/B2trqCbEDfUI3Kp4IOJ/tYMvHfuSQRZiozEa1SGFwg/hpr9T36LGJJPHAmmzGxsVUncq8kpjuA4bh6mNWBXw995lSp7+kAe/P8AtLtMe/rAqp09T5SZ2FS/ar/mH0MjqS6+kmNj6Op77wPUGDphaaKosoVQByAAtL0ooNdVI3ED7SuAiIgIiICIiAiIgIiICIiAiIgIiICIiAiIgIiICQnTba34XAYiuDZlpsE/+x+xT/3ssm5zn47MRs5ACbHEUwe8ZKh156gHyEDz9awA4Cw9JaaXjvEtNvgUe/flDe/t/SfR7+sqSBi1RY7zoNTxtyHed3hM/AJoWPZAGp/IvBV5sdfr3zCrfvFHvdJbYouaA4EsT3m51PfoPSBVtUfsrFSGGXKoOlJSf4+btcX8ddbARSD35yQrseoU31Z9e/QHXnrMEe/SBUPfp/eZCD39JaXePfETIpj9P1gX1Go8PtJTZ2jCRq718DJLBfNA9LdHq2fC0G50k9coB+skJAdAz/gKHg3/AFtJ+AiIgIiICIiAiIgIiICI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322" name="Picture 10" descr="http://www.easyreadsystem.com/news/wp-content/uploads/2012/05/pitch-praise_3747537_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556792"/>
            <a:ext cx="2133600" cy="1905000"/>
          </a:xfrm>
          <a:prstGeom prst="rect">
            <a:avLst/>
          </a:prstGeom>
          <a:noFill/>
        </p:spPr>
      </p:pic>
      <p:pic>
        <p:nvPicPr>
          <p:cNvPr id="13326" name="Picture 14" descr="http://blog.chron.com/momhouston/files/legacy/crazyd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1628800"/>
            <a:ext cx="3129661" cy="1872208"/>
          </a:xfrm>
          <a:prstGeom prst="rect">
            <a:avLst/>
          </a:prstGeom>
          <a:noFill/>
        </p:spPr>
      </p:pic>
      <p:pic>
        <p:nvPicPr>
          <p:cNvPr id="13328" name="Picture 16" descr="http://2.bp.blogspot.com/-yfSBXiJvsAs/UNvrmVND_9I/AAAAAAAAC1k/bUv-MCf8YrQ/s1600/shutterstock_6479323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4005064"/>
            <a:ext cx="1512168" cy="2267119"/>
          </a:xfrm>
          <a:prstGeom prst="rect">
            <a:avLst/>
          </a:prstGeom>
          <a:noFill/>
        </p:spPr>
      </p:pic>
      <p:pic>
        <p:nvPicPr>
          <p:cNvPr id="13330" name="Picture 18" descr="http://images.smh.com.au/2010/10/06/1968392/article-cottonwool2-420x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717032"/>
            <a:ext cx="2776364" cy="2082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Praise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DFBB4F"/>
                </a:solidFill>
              </a:rPr>
              <a:t>Feels GREAT for a moment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Currency to get it is what you DO and how you LOOK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More </a:t>
            </a:r>
            <a:r>
              <a:rPr lang="en-GB" dirty="0" err="1" smtClean="0">
                <a:solidFill>
                  <a:srgbClr val="DFBB4F"/>
                </a:solidFill>
              </a:rPr>
              <a:t>more</a:t>
            </a:r>
            <a:r>
              <a:rPr lang="en-GB" dirty="0" smtClean="0">
                <a:solidFill>
                  <a:srgbClr val="DFBB4F"/>
                </a:solidFill>
              </a:rPr>
              <a:t> </a:t>
            </a:r>
            <a:r>
              <a:rPr lang="en-GB" dirty="0" err="1" smtClean="0">
                <a:solidFill>
                  <a:srgbClr val="DFBB4F"/>
                </a:solidFill>
              </a:rPr>
              <a:t>more</a:t>
            </a:r>
            <a:endParaRPr lang="en-GB" dirty="0" smtClean="0">
              <a:solidFill>
                <a:srgbClr val="DFBB4F"/>
              </a:solidFill>
            </a:endParaRPr>
          </a:p>
          <a:p>
            <a:r>
              <a:rPr lang="en-GB" dirty="0" smtClean="0">
                <a:solidFill>
                  <a:srgbClr val="DFBB4F"/>
                </a:solidFill>
              </a:rPr>
              <a:t>Not about me but about how we make others feel</a:t>
            </a: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Power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DFBB4F"/>
                </a:solidFill>
              </a:rPr>
              <a:t>Pain relief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Feeling that we get when we control another person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Less helpless 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Connection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Parents</a:t>
            </a:r>
          </a:p>
          <a:p>
            <a:endParaRPr lang="en-GB" dirty="0" smtClean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Pleasure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DFBB4F"/>
                </a:solidFill>
              </a:rPr>
              <a:t>Hurts to not feel loved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Anything that will distract us</a:t>
            </a:r>
          </a:p>
          <a:p>
            <a:pPr lvl="1"/>
            <a:r>
              <a:rPr lang="en-GB" sz="2400" dirty="0" smtClean="0">
                <a:solidFill>
                  <a:srgbClr val="DFBB4F"/>
                </a:solidFill>
              </a:rPr>
              <a:t>Holidays, cars, money, sex, drugs, shopping, food, alcohol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We get addicted to our pleasures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Pleasure only bad when no Real Love</a:t>
            </a:r>
          </a:p>
          <a:p>
            <a:endParaRPr lang="en-GB" dirty="0" smtClean="0">
              <a:solidFill>
                <a:srgbClr val="DFBB4F"/>
              </a:solidFill>
            </a:endParaRPr>
          </a:p>
          <a:p>
            <a:endParaRPr lang="en-GB" sz="2800" dirty="0" smtClean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Safety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DFBB4F"/>
                </a:solidFill>
              </a:rPr>
              <a:t>Alleviation of pain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Confused with love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Financial Security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All of our lives trying to get something that will never make us happy</a:t>
            </a:r>
            <a:endParaRPr lang="en-GB" sz="3600" dirty="0" smtClean="0">
              <a:solidFill>
                <a:srgbClr val="DFBB4F"/>
              </a:solidFill>
            </a:endParaRPr>
          </a:p>
          <a:p>
            <a:endParaRPr lang="en-GB" dirty="0" smtClean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IL Explored</a:t>
            </a:r>
            <a:endParaRPr lang="en-GB" dirty="0"/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pic>
        <p:nvPicPr>
          <p:cNvPr id="8196" name="Picture 4" descr="http://i.telegraph.co.uk/multimedia/archive/02626/Best_Exchange_Rate_262653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772816"/>
            <a:ext cx="4381500" cy="2743201"/>
          </a:xfrm>
          <a:prstGeom prst="rect">
            <a:avLst/>
          </a:prstGeom>
          <a:noFill/>
        </p:spPr>
      </p:pic>
      <p:pic>
        <p:nvPicPr>
          <p:cNvPr id="8194" name="Picture 2" descr="http://www.thepalmshotel.com/wp-content/uploads/Extended-Sta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708920"/>
            <a:ext cx="6288727" cy="3013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 smtClean="0"/>
          </a:p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Work with a partner</a:t>
            </a:r>
          </a:p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Discuss where you have used TWO different imitation loves</a:t>
            </a:r>
            <a:endParaRPr lang="en-GB" sz="44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4114800" cy="1143000"/>
          </a:xfr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Emptiness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81126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GB" sz="3200" u="sng" dirty="0" smtClean="0">
                <a:solidFill>
                  <a:srgbClr val="CE8E13"/>
                </a:solidFill>
              </a:rPr>
              <a:t>Getting Behaviours</a:t>
            </a:r>
            <a:endParaRPr lang="en-GB" sz="3200" u="sng" dirty="0">
              <a:solidFill>
                <a:srgbClr val="CE8E1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endParaRPr lang="en-GB" sz="3200" dirty="0" smtClean="0">
              <a:solidFill>
                <a:srgbClr val="DFBB4F"/>
              </a:solidFill>
            </a:endParaRP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Lying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Attacking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Acting like a victim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Clinging</a:t>
            </a:r>
            <a:endParaRPr lang="en-GB" sz="3200" dirty="0">
              <a:solidFill>
                <a:srgbClr val="DFBB4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n-GB" sz="3200" u="sng" dirty="0" smtClean="0">
                <a:solidFill>
                  <a:srgbClr val="CE8E13"/>
                </a:solidFill>
              </a:rPr>
              <a:t>Protecting Behaviours</a:t>
            </a:r>
            <a:endParaRPr lang="en-GB" sz="3200" u="sng" dirty="0">
              <a:solidFill>
                <a:srgbClr val="CE8E13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/>
            <a:endParaRPr lang="en-GB" sz="3200" dirty="0" smtClean="0">
              <a:solidFill>
                <a:srgbClr val="DFBB4F"/>
              </a:solidFill>
            </a:endParaRP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Lying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Attacking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Acting like a victim</a:t>
            </a:r>
          </a:p>
          <a:p>
            <a:pPr algn="ctr"/>
            <a:r>
              <a:rPr lang="en-GB" sz="3200" dirty="0" smtClean="0">
                <a:solidFill>
                  <a:srgbClr val="DFBB4F"/>
                </a:solidFill>
              </a:rPr>
              <a:t>Running</a:t>
            </a:r>
            <a:endParaRPr lang="en-GB" sz="3200" dirty="0">
              <a:solidFill>
                <a:srgbClr val="DFBB4F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44008" y="260648"/>
            <a:ext cx="4195192" cy="11430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Fear</a:t>
            </a:r>
          </a:p>
        </p:txBody>
      </p:sp>
      <p:pic>
        <p:nvPicPr>
          <p:cNvPr id="9" name="Picture 8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GB" dirty="0" smtClean="0"/>
              <a:t>Understanding Getting and Protecting Behaviours allows us to:-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>
              <a:solidFill>
                <a:srgbClr val="DFBB4F"/>
              </a:solidFill>
            </a:endParaRPr>
          </a:p>
          <a:p>
            <a:r>
              <a:rPr lang="en-GB" dirty="0" smtClean="0">
                <a:solidFill>
                  <a:srgbClr val="DFBB4F"/>
                </a:solidFill>
              </a:rPr>
              <a:t>Understand almost ALL human behaviour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Understand our interactions and relationships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Understand why you often don’t feel loved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Change how we see, feel about, and respond to others</a:t>
            </a:r>
          </a:p>
          <a:p>
            <a:r>
              <a:rPr lang="en-GB" dirty="0" smtClean="0">
                <a:solidFill>
                  <a:srgbClr val="DFBB4F"/>
                </a:solidFill>
              </a:rPr>
              <a:t>Avoid repeating the same unproductive behaviours</a:t>
            </a:r>
          </a:p>
          <a:p>
            <a:endParaRPr lang="en-GB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DFBB4F"/>
                </a:solidFill>
              </a:rPr>
              <a:t>What is the problem?</a:t>
            </a:r>
            <a:br>
              <a:rPr lang="en-GB" b="1" dirty="0" smtClean="0">
                <a:solidFill>
                  <a:srgbClr val="DFBB4F"/>
                </a:solidFill>
              </a:rPr>
            </a:br>
            <a:endParaRPr lang="en-GB" dirty="0">
              <a:solidFill>
                <a:srgbClr val="DFBB4F"/>
              </a:solidFill>
            </a:endParaRPr>
          </a:p>
        </p:txBody>
      </p:sp>
      <p:pic>
        <p:nvPicPr>
          <p:cNvPr id="11" name="Picture 10" descr="transparent_logo_coach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5616" y="2852936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DFBB4F"/>
                </a:solidFill>
              </a:rPr>
              <a:t>People are in emotional pain how do we help them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How to FEEL loved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Truth</a:t>
            </a:r>
          </a:p>
          <a:p>
            <a:pPr algn="ctr">
              <a:buNone/>
            </a:pPr>
            <a:endParaRPr lang="en-GB" sz="2000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Seen</a:t>
            </a:r>
          </a:p>
          <a:p>
            <a:pPr algn="ctr">
              <a:buNone/>
            </a:pPr>
            <a:endParaRPr lang="en-GB" sz="2000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Accepted</a:t>
            </a:r>
          </a:p>
          <a:p>
            <a:pPr algn="ctr">
              <a:buNone/>
            </a:pPr>
            <a:endParaRPr lang="en-GB" sz="2000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sz="4400" dirty="0" smtClean="0">
                <a:solidFill>
                  <a:srgbClr val="DFBB4F"/>
                </a:solidFill>
              </a:rPr>
              <a:t>Loved</a:t>
            </a:r>
            <a:endParaRPr lang="en-GB" sz="44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572000" y="2348880"/>
            <a:ext cx="0" cy="576064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72000" y="3501008"/>
            <a:ext cx="0" cy="576064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72000" y="4725144"/>
            <a:ext cx="0" cy="576064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Exercise – Truth Telling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GB" dirty="0" smtClean="0"/>
          </a:p>
          <a:p>
            <a:pPr algn="ctr">
              <a:buNone/>
            </a:pPr>
            <a:r>
              <a:rPr lang="en-GB" sz="4400" b="1" dirty="0" smtClean="0">
                <a:solidFill>
                  <a:srgbClr val="DFBB4F"/>
                </a:solidFill>
              </a:rPr>
              <a:t>What</a:t>
            </a:r>
            <a:r>
              <a:rPr lang="en-GB" sz="4400" dirty="0" smtClean="0">
                <a:solidFill>
                  <a:srgbClr val="DFBB4F"/>
                </a:solidFill>
              </a:rPr>
              <a:t> you did</a:t>
            </a:r>
          </a:p>
          <a:p>
            <a:pPr algn="ctr">
              <a:buNone/>
            </a:pPr>
            <a:r>
              <a:rPr lang="en-GB" sz="4400" b="1" dirty="0" smtClean="0">
                <a:solidFill>
                  <a:srgbClr val="DFBB4F"/>
                </a:solidFill>
              </a:rPr>
              <a:t>What</a:t>
            </a:r>
            <a:r>
              <a:rPr lang="en-GB" sz="4400" dirty="0" smtClean="0">
                <a:solidFill>
                  <a:srgbClr val="DFBB4F"/>
                </a:solidFill>
              </a:rPr>
              <a:t> they did</a:t>
            </a:r>
          </a:p>
          <a:p>
            <a:pPr algn="ctr">
              <a:buNone/>
            </a:pPr>
            <a:r>
              <a:rPr lang="en-GB" sz="4400" b="1" dirty="0" smtClean="0">
                <a:solidFill>
                  <a:srgbClr val="DFBB4F"/>
                </a:solidFill>
              </a:rPr>
              <a:t>Why</a:t>
            </a:r>
            <a:r>
              <a:rPr lang="en-GB" sz="4400" dirty="0" smtClean="0">
                <a:solidFill>
                  <a:srgbClr val="DFBB4F"/>
                </a:solidFill>
              </a:rPr>
              <a:t> you did it</a:t>
            </a:r>
          </a:p>
          <a:p>
            <a:pPr algn="ctr">
              <a:buNone/>
            </a:pPr>
            <a:r>
              <a:rPr lang="en-GB" sz="4400" b="1" dirty="0" smtClean="0">
                <a:solidFill>
                  <a:srgbClr val="DFBB4F"/>
                </a:solidFill>
              </a:rPr>
              <a:t>What</a:t>
            </a:r>
            <a:r>
              <a:rPr lang="en-GB" sz="4400" dirty="0" smtClean="0">
                <a:solidFill>
                  <a:srgbClr val="DFBB4F"/>
                </a:solidFill>
              </a:rPr>
              <a:t> can you do now</a:t>
            </a:r>
          </a:p>
          <a:p>
            <a:pPr algn="ctr">
              <a:buNone/>
            </a:pPr>
            <a:r>
              <a:rPr lang="en-GB" sz="4400" b="1" dirty="0" smtClean="0">
                <a:solidFill>
                  <a:srgbClr val="DFBB4F"/>
                </a:solidFill>
              </a:rPr>
              <a:t>What</a:t>
            </a:r>
            <a:r>
              <a:rPr lang="en-GB" sz="4400" dirty="0" smtClean="0">
                <a:solidFill>
                  <a:srgbClr val="DFBB4F"/>
                </a:solidFill>
              </a:rPr>
              <a:t> can you do next time</a:t>
            </a:r>
            <a:endParaRPr lang="en-GB" sz="44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476672"/>
            <a:ext cx="4752528" cy="35643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3053859"/>
            <a:ext cx="64087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CE8E13"/>
                </a:solidFill>
              </a:rPr>
              <a:t>Web:</a:t>
            </a:r>
            <a:r>
              <a:rPr lang="en-GB" sz="3600" dirty="0" smtClean="0">
                <a:solidFill>
                  <a:srgbClr val="DFBB4F"/>
                </a:solidFill>
              </a:rPr>
              <a:t>   www.realloveuk.com</a:t>
            </a:r>
          </a:p>
          <a:p>
            <a:pPr algn="ctr"/>
            <a:r>
              <a:rPr lang="en-GB" sz="3600" dirty="0" smtClean="0">
                <a:solidFill>
                  <a:srgbClr val="CE8E13"/>
                </a:solidFill>
              </a:rPr>
              <a:t>E-mail:</a:t>
            </a:r>
            <a:r>
              <a:rPr lang="en-GB" sz="3600" dirty="0" smtClean="0">
                <a:solidFill>
                  <a:srgbClr val="DFBB4F"/>
                </a:solidFill>
              </a:rPr>
              <a:t>     ben@realloveuk.com</a:t>
            </a:r>
          </a:p>
          <a:p>
            <a:pPr algn="ctr"/>
            <a:r>
              <a:rPr lang="en-GB" sz="3600" dirty="0" smtClean="0">
                <a:solidFill>
                  <a:srgbClr val="CE8E13"/>
                </a:solidFill>
              </a:rPr>
              <a:t>Tel:</a:t>
            </a:r>
            <a:r>
              <a:rPr lang="en-GB" sz="3600" dirty="0" smtClean="0">
                <a:solidFill>
                  <a:srgbClr val="DFBB4F"/>
                </a:solidFill>
              </a:rPr>
              <a:t>           07834608501</a:t>
            </a: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Stats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9% Men addicted to alcohol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15.6% have experimented with Class A drugs</a:t>
            </a:r>
          </a:p>
          <a:p>
            <a:pPr algn="ctr">
              <a:buNone/>
            </a:pPr>
            <a:endParaRPr lang="en-GB" dirty="0" smtClean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395536" y="1598985"/>
            <a:ext cx="8429625" cy="5259015"/>
            <a:chOff x="395536" y="1556792"/>
            <a:chExt cx="8429625" cy="5259015"/>
          </a:xfrm>
        </p:grpSpPr>
        <p:pic>
          <p:nvPicPr>
            <p:cNvPr id="8" name="Picture 7" descr="House of commons librar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536" y="1556792"/>
              <a:ext cx="8429625" cy="4791075"/>
            </a:xfrm>
            <a:prstGeom prst="rect">
              <a:avLst/>
            </a:prstGeom>
          </p:spPr>
        </p:pic>
        <p:sp>
          <p:nvSpPr>
            <p:cNvPr id="9" name="Title 1"/>
            <p:cNvSpPr txBox="1">
              <a:spLocks/>
            </p:cNvSpPr>
            <p:nvPr/>
          </p:nvSpPr>
          <p:spPr>
            <a:xfrm>
              <a:off x="469776" y="6381328"/>
              <a:ext cx="5758408" cy="43447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DFBB4F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Extracted from: House of commons:</a:t>
              </a:r>
              <a:r>
                <a:rPr kumimoji="0" lang="en-GB" b="1" i="0" u="none" strike="noStrike" kern="1200" cap="none" spc="0" normalizeH="0" noProof="0" dirty="0" smtClean="0">
                  <a:ln>
                    <a:noFill/>
                  </a:ln>
                  <a:solidFill>
                    <a:srgbClr val="DFBB4F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 Library</a:t>
              </a:r>
              <a:endPara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Marriages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100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Divorce (55%)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45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Kids and finances (50%)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23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1000’s of couples [</a:t>
            </a:r>
            <a:r>
              <a:rPr lang="en-GB" dirty="0" err="1" smtClean="0">
                <a:solidFill>
                  <a:srgbClr val="DFBB4F"/>
                </a:solidFill>
              </a:rPr>
              <a:t>Gregs</a:t>
            </a:r>
            <a:r>
              <a:rPr lang="en-GB" dirty="0" smtClean="0">
                <a:solidFill>
                  <a:srgbClr val="DFBB4F"/>
                </a:solidFill>
              </a:rPr>
              <a:t> estimate]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1%-2% really end up happy (1 measure)</a:t>
            </a: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2843808" y="2132856"/>
            <a:ext cx="504056" cy="72008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rtlCol="0" anchor="ctr">
            <a:spAutoFit/>
          </a:bodyPr>
          <a:lstStyle/>
          <a:p>
            <a:pPr algn="ctr"/>
            <a:endParaRPr lang="en-GB" dirty="0" smtClean="0">
              <a:hlinkClick r:id="rId3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051720" y="3356992"/>
            <a:ext cx="504056" cy="72008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rtlCol="0" anchor="ctr">
            <a:spAutoFit/>
          </a:bodyPr>
          <a:lstStyle/>
          <a:p>
            <a:pPr algn="ctr"/>
            <a:endParaRPr lang="en-GB" dirty="0" smtClean="0">
              <a:hlinkClick r:id="rId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ransparent_logo_coach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pic>
        <p:nvPicPr>
          <p:cNvPr id="8" name="Picture 7" descr="holding a bab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04664"/>
            <a:ext cx="8115300" cy="5435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REAL Happiness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 smtClean="0"/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People want to be happy but they don’t find it...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Why?</a:t>
            </a:r>
          </a:p>
          <a:p>
            <a:pPr algn="ctr">
              <a:buNone/>
            </a:pPr>
            <a:endParaRPr lang="en-GB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They have NO idea what ‘happy’ REALLY is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AND</a:t>
            </a:r>
          </a:p>
          <a:p>
            <a:pPr algn="ctr">
              <a:buNone/>
            </a:pPr>
            <a:r>
              <a:rPr lang="en-GB" dirty="0" smtClean="0">
                <a:solidFill>
                  <a:srgbClr val="DFBB4F"/>
                </a:solidFill>
              </a:rPr>
              <a:t>They are not willing to pay the price to find it.</a:t>
            </a: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  <a:tileRect/>
          </a:gradFill>
        </p:spPr>
        <p:txBody>
          <a:bodyPr/>
          <a:lstStyle/>
          <a:p>
            <a:r>
              <a:rPr lang="en-GB" dirty="0" smtClean="0"/>
              <a:t>Definition of REAL Love™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1200" dirty="0" smtClean="0"/>
          </a:p>
          <a:p>
            <a:pPr algn="ctr">
              <a:buNone/>
            </a:pPr>
            <a:r>
              <a:rPr lang="en-GB" sz="4000" dirty="0" smtClean="0">
                <a:solidFill>
                  <a:srgbClr val="DFBB4F"/>
                </a:solidFill>
              </a:rPr>
              <a:t>Caring about somebody else’s happiness</a:t>
            </a:r>
          </a:p>
          <a:p>
            <a:pPr algn="ctr">
              <a:buNone/>
            </a:pPr>
            <a:endParaRPr lang="en-GB" sz="4000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sz="4000" dirty="0" smtClean="0">
                <a:solidFill>
                  <a:srgbClr val="DFBB4F"/>
                </a:solidFill>
              </a:rPr>
              <a:t>without wanting ANYTHING from them in return</a:t>
            </a:r>
            <a:endParaRPr lang="en-GB" sz="40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GB" dirty="0" smtClean="0"/>
              <a:t>What Real Love is NOT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GB" dirty="0" smtClean="0"/>
          </a:p>
          <a:p>
            <a:r>
              <a:rPr lang="en-GB" sz="4000" dirty="0" smtClean="0">
                <a:solidFill>
                  <a:srgbClr val="DFBB4F"/>
                </a:solidFill>
              </a:rPr>
              <a:t>Not the first 6 months of a relationship (honeymoon period)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Not comfort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Not giving people what they want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Not a romantic movie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Not sex (only part of a loving relationship)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Not the food you LOVE</a:t>
            </a:r>
          </a:p>
          <a:p>
            <a:r>
              <a:rPr lang="en-GB" sz="4000" dirty="0" smtClean="0">
                <a:solidFill>
                  <a:srgbClr val="DFBB4F"/>
                </a:solidFill>
              </a:rPr>
              <a:t>You don’t get it from your kids</a:t>
            </a:r>
          </a:p>
          <a:p>
            <a:endParaRPr lang="en-GB" sz="40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GB" dirty="0" smtClean="0"/>
              <a:t>Without REAL Love </a:t>
            </a:r>
            <a:r>
              <a:rPr lang="en-GB" dirty="0" err="1" smtClean="0"/>
              <a:t>vs</a:t>
            </a:r>
            <a:r>
              <a:rPr lang="en-GB" dirty="0" smtClean="0"/>
              <a:t> With REAL Love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4114800" cy="45259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en-GB" sz="2200" dirty="0" smtClean="0">
              <a:solidFill>
                <a:srgbClr val="DFBB4F"/>
              </a:solidFill>
            </a:endParaRPr>
          </a:p>
          <a:p>
            <a:pPr algn="ctr">
              <a:buNone/>
            </a:pPr>
            <a:r>
              <a:rPr lang="en-GB" sz="4800" dirty="0" smtClean="0">
                <a:solidFill>
                  <a:srgbClr val="DFBB4F"/>
                </a:solidFill>
              </a:rPr>
              <a:t>Insufficient Love</a:t>
            </a:r>
          </a:p>
          <a:p>
            <a:pPr algn="ctr">
              <a:buNone/>
            </a:pPr>
            <a:r>
              <a:rPr lang="en-GB" sz="4800" dirty="0" smtClean="0">
                <a:solidFill>
                  <a:srgbClr val="DFBB4F"/>
                </a:solidFill>
              </a:rPr>
              <a:t> </a:t>
            </a:r>
          </a:p>
          <a:p>
            <a:pPr algn="ctr">
              <a:buNone/>
            </a:pPr>
            <a:r>
              <a:rPr lang="en-GB" sz="4800" dirty="0" smtClean="0">
                <a:solidFill>
                  <a:srgbClr val="DFBB4F"/>
                </a:solidFill>
              </a:rPr>
              <a:t>Empty and Afraid</a:t>
            </a:r>
          </a:p>
          <a:p>
            <a:pPr algn="ctr">
              <a:buNone/>
            </a:pPr>
            <a:r>
              <a:rPr lang="en-GB" sz="4800" dirty="0" smtClean="0">
                <a:solidFill>
                  <a:srgbClr val="DFBB4F"/>
                </a:solidFill>
              </a:rPr>
              <a:t> </a:t>
            </a:r>
          </a:p>
          <a:p>
            <a:pPr algn="ctr">
              <a:buNone/>
            </a:pPr>
            <a:r>
              <a:rPr lang="en-GB" sz="4800" dirty="0" smtClean="0">
                <a:solidFill>
                  <a:srgbClr val="DFBB4F"/>
                </a:solidFill>
              </a:rPr>
              <a:t>Pain</a:t>
            </a:r>
            <a:endParaRPr lang="en-GB" sz="4800" dirty="0">
              <a:solidFill>
                <a:srgbClr val="DFBB4F"/>
              </a:solidFill>
            </a:endParaRPr>
          </a:p>
        </p:txBody>
      </p:sp>
      <p:pic>
        <p:nvPicPr>
          <p:cNvPr id="5" name="Picture 4" descr="transparent_logo_coach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37212"/>
            <a:ext cx="3024336" cy="226825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2555776" y="2924944"/>
            <a:ext cx="0" cy="792088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55776" y="4509120"/>
            <a:ext cx="0" cy="792088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4705672" y="16288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900" b="0" i="0" u="none" strike="noStrike" kern="1200" cap="none" spc="0" normalizeH="0" baseline="0" noProof="0" dirty="0" smtClean="0">
              <a:ln>
                <a:noFill/>
              </a:ln>
              <a:solidFill>
                <a:srgbClr val="DFBB4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 Love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Emptiness and Fear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BB4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rgbClr val="DFBB4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732240" y="2852936"/>
            <a:ext cx="0" cy="648072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732240" y="4581128"/>
            <a:ext cx="0" cy="648072"/>
          </a:xfrm>
          <a:prstGeom prst="straightConnector1">
            <a:avLst/>
          </a:prstGeom>
          <a:ln>
            <a:solidFill>
              <a:srgbClr val="CE8E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realloveuk.com/books/offers/real-love-marriage-and-40-days" TargetMode="External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spAutoFit/>
      </a:bodyPr>
      <a:lstStyle>
        <a:defPPr algn="ctr">
          <a:defRPr dirty="0" smtClean="0">
            <a:hlinkClick xmlns:r="http://schemas.openxmlformats.org/officeDocument/2006/relationships" r:id="rId1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24454</TotalTime>
  <Words>474</Words>
  <Application>Microsoft Office PowerPoint</Application>
  <PresentationFormat>On-screen Show (4:3)</PresentationFormat>
  <Paragraphs>131</Paragraphs>
  <Slides>22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Lead your Property Business from the Heart</vt:lpstr>
      <vt:lpstr>What is the problem? </vt:lpstr>
      <vt:lpstr>Stats</vt:lpstr>
      <vt:lpstr>Marriages</vt:lpstr>
      <vt:lpstr>PowerPoint Presentation</vt:lpstr>
      <vt:lpstr>REAL Happiness</vt:lpstr>
      <vt:lpstr>Definition of REAL Love™</vt:lpstr>
      <vt:lpstr>What Real Love is NOT</vt:lpstr>
      <vt:lpstr>Without REAL Love vs With REAL Love</vt:lpstr>
      <vt:lpstr>PowerPoint Presentation</vt:lpstr>
      <vt:lpstr>Imitation Love</vt:lpstr>
      <vt:lpstr>Praise</vt:lpstr>
      <vt:lpstr>Power</vt:lpstr>
      <vt:lpstr>Pleasure</vt:lpstr>
      <vt:lpstr>Safety</vt:lpstr>
      <vt:lpstr>IL Explored</vt:lpstr>
      <vt:lpstr>Exercise</vt:lpstr>
      <vt:lpstr>Emptiness</vt:lpstr>
      <vt:lpstr>Understanding Getting and Protecting Behaviours allows us to:-</vt:lpstr>
      <vt:lpstr>How to FEEL loved</vt:lpstr>
      <vt:lpstr>Exercise – Truth Telling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is ALL you need</dc:title>
  <dc:creator>pete</dc:creator>
  <cp:lastModifiedBy>NicholasMarshall</cp:lastModifiedBy>
  <cp:revision>1180</cp:revision>
  <dcterms:created xsi:type="dcterms:W3CDTF">2013-04-19T18:47:01Z</dcterms:created>
  <dcterms:modified xsi:type="dcterms:W3CDTF">2014-09-02T14:56:24Z</dcterms:modified>
</cp:coreProperties>
</file>